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82" r:id="rId2"/>
    <p:sldId id="289" r:id="rId3"/>
    <p:sldId id="283" r:id="rId4"/>
    <p:sldId id="285" r:id="rId5"/>
    <p:sldId id="286" r:id="rId6"/>
    <p:sldId id="287" r:id="rId7"/>
    <p:sldId id="288" r:id="rId8"/>
    <p:sldId id="284" r:id="rId9"/>
    <p:sldId id="290" r:id="rId10"/>
    <p:sldId id="291" r:id="rId11"/>
    <p:sldId id="292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AF4"/>
    <a:srgbClr val="D7E5EB"/>
    <a:srgbClr val="3333FF"/>
    <a:srgbClr val="014999"/>
    <a:srgbClr val="003399"/>
    <a:srgbClr val="0033CC"/>
    <a:srgbClr val="AB4400"/>
    <a:srgbClr val="7EB8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87" autoAdjust="0"/>
    <p:restoredTop sz="94789" autoAdjust="0"/>
  </p:normalViewPr>
  <p:slideViewPr>
    <p:cSldViewPr snapToObjects="1">
      <p:cViewPr varScale="1">
        <p:scale>
          <a:sx n="67" d="100"/>
          <a:sy n="67" d="100"/>
        </p:scale>
        <p:origin x="-6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3ED323E-718F-4EAA-81FB-77564414F800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39CE30-3467-4140-BF6F-2BDC7159A428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13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CE2D9D-02EE-412E-9C74-C0564A5158B4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96E712-0599-478F-8CEB-5E642D263FAE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753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14388"/>
            <a:ext cx="44037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85"/>
          <a:stretch>
            <a:fillRect/>
          </a:stretch>
        </p:blipFill>
        <p:spPr bwMode="auto">
          <a:xfrm>
            <a:off x="304800" y="304800"/>
            <a:ext cx="44037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7683500" y="350838"/>
            <a:ext cx="944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7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7988"/>
            <a:ext cx="9715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9980" y="2724151"/>
            <a:ext cx="4038600" cy="93345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9500" y="3657600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B783078B-C321-4B41-8611-0CB2E1BD15AC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705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B4042-6C54-46FD-9A66-236CC1B20144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11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531B9-C935-4BEC-BE73-FFA0BE5312D1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91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271463" y="0"/>
            <a:ext cx="3508375" cy="6858000"/>
          </a:xfrm>
          <a:prstGeom prst="rect">
            <a:avLst/>
          </a:prstGeom>
          <a:solidFill>
            <a:srgbClr val="CEDA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51"/>
          <a:stretch>
            <a:fillRect/>
          </a:stretch>
        </p:blipFill>
        <p:spPr bwMode="auto">
          <a:xfrm>
            <a:off x="436563" y="7938"/>
            <a:ext cx="3343275" cy="11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47FAD-F605-4783-A153-3C4C387143EB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213" y="6423025"/>
            <a:ext cx="33162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688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3989388" y="3370263"/>
            <a:ext cx="220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2400" b="1">
                <a:solidFill>
                  <a:srgbClr val="7EC3D4"/>
                </a:solidFill>
                <a:latin typeface="Calibri" pitchFamily="34" charset="0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DDE7F-1733-46AA-8D0D-FC8B3C9BA5E7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5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7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17080-A844-4360-BA32-22289FFC16A5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4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/>
          <p:nvPr/>
        </p:nvSpPr>
        <p:spPr>
          <a:xfrm>
            <a:off x="282575" y="228600"/>
            <a:ext cx="6386513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>
          <a:xfrm>
            <a:off x="5211763" y="6235700"/>
            <a:ext cx="13493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3976B84-9DF1-4683-8D25-9C64F75E6CB1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381000" y="6235700"/>
            <a:ext cx="4648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99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624388" y="4535488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6"/>
          </p:nvPr>
        </p:nvSpPr>
        <p:spPr>
          <a:xfrm>
            <a:off x="3048000" y="6235700"/>
            <a:ext cx="134778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B0464BD-F063-4445-9DEB-7ADA6632D30A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7"/>
          </p:nvPr>
        </p:nvSpPr>
        <p:spPr>
          <a:xfrm>
            <a:off x="381000" y="6235700"/>
            <a:ext cx="2590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169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49800" y="3370263"/>
            <a:ext cx="220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2400" b="1">
                <a:solidFill>
                  <a:srgbClr val="7EC3D4"/>
                </a:solidFill>
                <a:latin typeface="Calibri" pitchFamily="34" charset="0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1F7FB-EFF1-4263-AA36-CF1F5A34ECCF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051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C1010-C871-4C0C-9731-53C7CBF74C48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67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>
            <a:spLocks noChangeArrowheads="1"/>
          </p:cNvSpPr>
          <p:nvPr/>
        </p:nvSpPr>
        <p:spPr bwMode="auto">
          <a:xfrm rot="16200000">
            <a:off x="8593932" y="561181"/>
            <a:ext cx="2603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3600" b="1">
                <a:solidFill>
                  <a:srgbClr val="7EC3D4"/>
                </a:solidFill>
                <a:latin typeface="Calibri" pitchFamily="34" charset="0"/>
              </a:rPr>
              <a:t>+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5071A-79C5-483E-A64D-DF494BF8E4C1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901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6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019" y="188640"/>
            <a:ext cx="6949301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556792"/>
            <a:ext cx="7556500" cy="456937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C25A3-86A9-4105-A997-AAF0696D1070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6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34471"/>
            <a:ext cx="6809830" cy="702241"/>
          </a:xfrm>
        </p:spPr>
        <p:txBody>
          <a:bodyPr anchor="b"/>
          <a:lstStyle/>
          <a:p>
            <a:r>
              <a:rPr lang="it-IT" smtClean="0"/>
              <a:t>Fare clic per modificare lo stile del titolo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91957"/>
            <a:ext cx="7556313" cy="4525963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836712"/>
            <a:ext cx="6809787" cy="486311"/>
          </a:xfrm>
          <a:solidFill>
            <a:schemeClr val="accent6">
              <a:lumMod val="75000"/>
            </a:schemeClr>
          </a:solidFill>
          <a:ln>
            <a:noFill/>
          </a:ln>
        </p:spPr>
        <p:txBody>
          <a:bodyPr rtlCol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49755-C0A7-43A8-9A19-33B33A6AB9B5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2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58813" y="228600"/>
            <a:ext cx="8201025" cy="6384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>
            <a:fillRect/>
          </a:stretch>
        </p:blipFill>
        <p:spPr bwMode="auto">
          <a:xfrm>
            <a:off x="611188" y="115888"/>
            <a:ext cx="3343275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43"/>
          <a:stretch>
            <a:fillRect/>
          </a:stretch>
        </p:blipFill>
        <p:spPr bwMode="auto">
          <a:xfrm>
            <a:off x="5497513" y="238125"/>
            <a:ext cx="3344862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>
            <a:normAutofit/>
          </a:bodyPr>
          <a:lstStyle>
            <a:lvl1pPr algn="l">
              <a:defRPr sz="3200" b="0" cap="none" baseline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58813" y="6248400"/>
            <a:ext cx="1474787" cy="365125"/>
          </a:xfrm>
        </p:spPr>
        <p:txBody>
          <a:bodyPr/>
          <a:lstStyle>
            <a:lvl1pPr algn="l"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fld id="{4453D4C6-B5AF-400A-922E-07BEC2699A2C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400"/>
            <a:ext cx="5638800" cy="365125"/>
          </a:xfrm>
        </p:spPr>
        <p:txBody>
          <a:bodyPr/>
          <a:lstStyle>
            <a:lvl1pPr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554038" cy="365125"/>
          </a:xfrm>
        </p:spPr>
        <p:txBody>
          <a:bodyPr/>
          <a:lstStyle>
            <a:lvl1pPr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fld id="{8BB8D4B8-44D0-4D64-A5B6-C4D2D6D724B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66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8E2AE-DC89-490D-B86A-E3B480EA36CB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6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9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911B8-4E45-4C5F-8E0B-0CB069E49559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97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6C454-074B-4EA8-8003-6F4F5A8F178B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83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8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0443C-918C-4F0F-9E10-EA1CD248776A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4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9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6904C-CF26-4830-837F-80FAEC50BCF4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870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s-NI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s-N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7166B5-5D51-44B1-A450-1BD895BB48D5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888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A8FC61-FD85-4870-9B52-3566B19707B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  <p:sldLayoutId id="2147484022" r:id="rId13"/>
    <p:sldLayoutId id="2147484023" r:id="rId14"/>
    <p:sldLayoutId id="2147484024" r:id="rId15"/>
    <p:sldLayoutId id="2147484025" r:id="rId16"/>
    <p:sldLayoutId id="2147484026" r:id="rId17"/>
    <p:sldLayoutId id="2147484027" r:id="rId18"/>
    <p:sldLayoutId id="2147484028" r:id="rId1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9pPr>
    </p:titleStyle>
    <p:bodyStyle>
      <a:lvl1pPr marL="228600" indent="-228600" algn="l" rtl="0" eaLnBrk="1" fontAlgn="base" hangingPunct="1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457200" indent="-228600" algn="l" rtl="0" eaLnBrk="1" fontAlgn="base" hangingPunct="1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68580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914400" indent="-228600" algn="l" rtl="0" eaLnBrk="1" fontAlgn="base" hangingPunct="1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114300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4787900" y="1844675"/>
            <a:ext cx="4392613" cy="933450"/>
          </a:xfrm>
        </p:spPr>
        <p:txBody>
          <a:bodyPr/>
          <a:lstStyle/>
          <a:p>
            <a:pPr eaLnBrk="1" hangingPunct="1"/>
            <a:r>
              <a:rPr lang="it-IT" dirty="0" smtClean="0">
                <a:solidFill>
                  <a:srgbClr val="1C4853"/>
                </a:solidFill>
              </a:rPr>
              <a:t>3d GOVERNING BOARD</a:t>
            </a:r>
          </a:p>
        </p:txBody>
      </p:sp>
      <p:sp>
        <p:nvSpPr>
          <p:cNvPr id="21507" name="Subtitle 2"/>
          <p:cNvSpPr>
            <a:spLocks noGrp="1"/>
          </p:cNvSpPr>
          <p:nvPr>
            <p:ph type="subTitle" idx="1"/>
          </p:nvPr>
        </p:nvSpPr>
        <p:spPr>
          <a:xfrm>
            <a:off x="4787900" y="3498850"/>
            <a:ext cx="4248150" cy="2667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it-IT" sz="2800" b="1" dirty="0" smtClean="0">
                <a:solidFill>
                  <a:schemeClr val="tx1"/>
                </a:solidFill>
              </a:rPr>
              <a:t>PM </a:t>
            </a:r>
            <a:r>
              <a:rPr lang="it-IT" sz="2800" b="1" dirty="0" err="1" smtClean="0">
                <a:solidFill>
                  <a:schemeClr val="tx1"/>
                </a:solidFill>
              </a:rPr>
              <a:t>Ruti</a:t>
            </a:r>
            <a:r>
              <a:rPr lang="it-IT" sz="2800" b="1" dirty="0" smtClean="0">
                <a:solidFill>
                  <a:schemeClr val="tx1"/>
                </a:solidFill>
              </a:rPr>
              <a:t> – O Casali</a:t>
            </a: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2771775" y="6208713"/>
            <a:ext cx="33829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2400" b="1" u="sng">
                <a:solidFill>
                  <a:srgbClr val="C00000"/>
                </a:solidFill>
              </a:rPr>
              <a:t>http://www.climrun.eu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128792" cy="1116012"/>
          </a:xfrm>
        </p:spPr>
        <p:txBody>
          <a:bodyPr/>
          <a:lstStyle/>
          <a:p>
            <a:r>
              <a:rPr lang="it-IT" sz="2400" dirty="0" smtClean="0"/>
              <a:t>WG1 </a:t>
            </a:r>
            <a:r>
              <a:rPr lang="en-US" sz="2400" dirty="0"/>
              <a:t>Climate Service Protocol (how to synthesize the workshops activity). Rapporteur: N. </a:t>
            </a:r>
            <a:r>
              <a:rPr lang="en-US" sz="2400" dirty="0" err="1"/>
              <a:t>Rousset</a:t>
            </a:r>
            <a:r>
              <a:rPr lang="en-US" sz="2400" dirty="0"/>
              <a:t> , C. </a:t>
            </a:r>
            <a:r>
              <a:rPr lang="en-US" sz="2400" dirty="0" err="1"/>
              <a:t>Goodess</a:t>
            </a:r>
            <a:r>
              <a:rPr lang="en-US" sz="2400" dirty="0"/>
              <a:t> 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EXEMPLES</a:t>
            </a:r>
          </a:p>
          <a:p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learned</a:t>
            </a:r>
            <a:r>
              <a:rPr lang="it-IT" dirty="0" smtClean="0"/>
              <a:t> from the workshops in </a:t>
            </a:r>
            <a:r>
              <a:rPr lang="it-IT" dirty="0" err="1" smtClean="0"/>
              <a:t>terms</a:t>
            </a:r>
            <a:r>
              <a:rPr lang="it-IT" dirty="0" smtClean="0"/>
              <a:t> of </a:t>
            </a:r>
            <a:r>
              <a:rPr lang="it-IT" dirty="0" err="1" smtClean="0"/>
              <a:t>stakeholder’s</a:t>
            </a:r>
            <a:r>
              <a:rPr lang="it-IT" dirty="0" smtClean="0"/>
              <a:t> engagement?</a:t>
            </a:r>
          </a:p>
          <a:p>
            <a:r>
              <a:rPr lang="it-IT" dirty="0" smtClean="0"/>
              <a:t>Are </a:t>
            </a:r>
            <a:r>
              <a:rPr lang="it-IT" dirty="0" err="1" smtClean="0"/>
              <a:t>there</a:t>
            </a:r>
            <a:r>
              <a:rPr lang="it-IT" dirty="0" smtClean="0"/>
              <a:t> </a:t>
            </a:r>
            <a:r>
              <a:rPr lang="it-IT" dirty="0" err="1" smtClean="0"/>
              <a:t>preferred</a:t>
            </a:r>
            <a:r>
              <a:rPr lang="it-IT" dirty="0" smtClean="0"/>
              <a:t> </a:t>
            </a:r>
            <a:r>
              <a:rPr lang="it-IT" dirty="0" err="1" smtClean="0"/>
              <a:t>tools</a:t>
            </a:r>
            <a:r>
              <a:rPr lang="it-IT" dirty="0" smtClean="0"/>
              <a:t> (</a:t>
            </a:r>
            <a:r>
              <a:rPr lang="it-IT" dirty="0" err="1" smtClean="0"/>
              <a:t>workhops</a:t>
            </a:r>
            <a:r>
              <a:rPr lang="it-IT" dirty="0" smtClean="0"/>
              <a:t>, </a:t>
            </a:r>
            <a:r>
              <a:rPr lang="it-IT" dirty="0" err="1" smtClean="0"/>
              <a:t>newsletters</a:t>
            </a:r>
            <a:r>
              <a:rPr lang="it-IT" dirty="0" smtClean="0"/>
              <a:t> </a:t>
            </a:r>
            <a:r>
              <a:rPr lang="it-IT" dirty="0" err="1" smtClean="0"/>
              <a:t>etc</a:t>
            </a:r>
            <a:r>
              <a:rPr lang="it-IT" dirty="0" smtClean="0"/>
              <a:t> ) ?</a:t>
            </a:r>
            <a:endParaRPr lang="it-IT" dirty="0"/>
          </a:p>
          <a:p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sector’s</a:t>
            </a:r>
            <a:r>
              <a:rPr lang="it-IT" dirty="0" smtClean="0"/>
              <a:t> </a:t>
            </a:r>
            <a:r>
              <a:rPr lang="it-IT" dirty="0" err="1" smtClean="0"/>
              <a:t>dependence</a:t>
            </a:r>
            <a:r>
              <a:rPr lang="it-IT" dirty="0" smtClean="0"/>
              <a:t>?</a:t>
            </a:r>
          </a:p>
          <a:p>
            <a:r>
              <a:rPr lang="it-IT" dirty="0" smtClean="0"/>
              <a:t>….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82831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80740"/>
            <a:ext cx="6949301" cy="1116012"/>
          </a:xfrm>
        </p:spPr>
        <p:txBody>
          <a:bodyPr/>
          <a:lstStyle/>
          <a:p>
            <a:r>
              <a:rPr lang="en-GB" sz="2800" dirty="0"/>
              <a:t>WG2: 	Climate information transfer to stakeholders, Rapporteur: A. Cauchy, A. </a:t>
            </a:r>
            <a:r>
              <a:rPr lang="en-GB" sz="2800" dirty="0" err="1"/>
              <a:t>Dell’Aquila</a:t>
            </a:r>
            <a:r>
              <a:rPr lang="it-IT" sz="2800" dirty="0"/>
              <a:t/>
            </a:r>
            <a:br>
              <a:rPr lang="it-IT" sz="2800" dirty="0"/>
            </a:b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95046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0554" y="2348880"/>
            <a:ext cx="3327349" cy="116205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Intergovernamental</a:t>
            </a:r>
            <a:r>
              <a:rPr lang="it-IT" dirty="0" smtClean="0"/>
              <a:t> Board for </a:t>
            </a:r>
            <a:r>
              <a:rPr lang="it-IT" dirty="0" err="1" smtClean="0"/>
              <a:t>Climate</a:t>
            </a:r>
            <a:r>
              <a:rPr lang="it-IT" dirty="0" smtClean="0"/>
              <a:t> Services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 smtClean="0"/>
              <a:t>1-5 </a:t>
            </a:r>
            <a:r>
              <a:rPr lang="it-IT" dirty="0" err="1" smtClean="0"/>
              <a:t>July</a:t>
            </a:r>
            <a:r>
              <a:rPr lang="it-IT" dirty="0" smtClean="0"/>
              <a:t> 2013</a:t>
            </a:r>
            <a:endParaRPr lang="it-IT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438" y="1640646"/>
            <a:ext cx="5086836" cy="4164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72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400" dirty="0" smtClean="0"/>
              <a:t>Agenda: 1° </a:t>
            </a:r>
            <a:r>
              <a:rPr lang="it-IT" sz="4400" dirty="0" err="1" smtClean="0"/>
              <a:t>day</a:t>
            </a:r>
            <a:endParaRPr lang="it-IT" sz="4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9.00 	Welcome coffee</a:t>
            </a:r>
            <a:endParaRPr lang="it-IT" dirty="0"/>
          </a:p>
          <a:p>
            <a:r>
              <a:rPr lang="en-GB" dirty="0"/>
              <a:t>9.15	Welcome address:  P.M. </a:t>
            </a:r>
            <a:r>
              <a:rPr lang="en-GB" dirty="0" err="1"/>
              <a:t>Ruti</a:t>
            </a:r>
            <a:r>
              <a:rPr lang="en-GB" dirty="0"/>
              <a:t>, ENEA</a:t>
            </a:r>
            <a:endParaRPr lang="it-IT" dirty="0"/>
          </a:p>
          <a:p>
            <a:r>
              <a:rPr lang="en-GB" dirty="0"/>
              <a:t>9.20	Administrative issues in view of the last reporting period: G. </a:t>
            </a:r>
            <a:r>
              <a:rPr lang="en-GB" dirty="0" err="1"/>
              <a:t>Addamo</a:t>
            </a:r>
            <a:r>
              <a:rPr lang="en-GB" dirty="0"/>
              <a:t>, O. </a:t>
            </a:r>
            <a:r>
              <a:rPr lang="en-GB" dirty="0" err="1"/>
              <a:t>Casali</a:t>
            </a:r>
            <a:r>
              <a:rPr lang="en-GB" dirty="0"/>
              <a:t>, S. </a:t>
            </a:r>
            <a:r>
              <a:rPr lang="en-GB" dirty="0" err="1"/>
              <a:t>Rinaldi</a:t>
            </a:r>
            <a:r>
              <a:rPr lang="en-GB" dirty="0"/>
              <a:t>, ENEA</a:t>
            </a:r>
            <a:endParaRPr lang="it-IT" dirty="0"/>
          </a:p>
          <a:p>
            <a:r>
              <a:rPr lang="en-GB" dirty="0"/>
              <a:t>10.00	State of deliverables and milestones, P.M. </a:t>
            </a:r>
            <a:r>
              <a:rPr lang="en-GB" dirty="0" err="1"/>
              <a:t>Ruti</a:t>
            </a:r>
            <a:endParaRPr lang="it-IT" dirty="0"/>
          </a:p>
          <a:p>
            <a:r>
              <a:rPr lang="en-GB" dirty="0"/>
              <a:t>11.15 	Synthesis of the second round user workshop: , WP4 to 8 to present the results of workshops outcomes:  C. </a:t>
            </a:r>
            <a:r>
              <a:rPr lang="en-GB" dirty="0" err="1"/>
              <a:t>Goodess</a:t>
            </a:r>
            <a:r>
              <a:rPr lang="en-GB" dirty="0"/>
              <a:t>, </a:t>
            </a:r>
            <a:r>
              <a:rPr lang="en-GB" dirty="0" err="1"/>
              <a:t>A.Cauchy</a:t>
            </a:r>
            <a:r>
              <a:rPr lang="en-GB" dirty="0"/>
              <a:t>, C Giannakopoulos, M. Davies, S. </a:t>
            </a:r>
            <a:r>
              <a:rPr lang="en-GB" dirty="0" err="1"/>
              <a:t>Torresan</a:t>
            </a:r>
            <a:endParaRPr lang="it-IT" dirty="0"/>
          </a:p>
          <a:p>
            <a:r>
              <a:rPr lang="en-GB" dirty="0"/>
              <a:t>13.30	</a:t>
            </a:r>
            <a:r>
              <a:rPr lang="en-GB" b="1" dirty="0"/>
              <a:t>Lunch</a:t>
            </a:r>
            <a:r>
              <a:rPr lang="en-GB" dirty="0"/>
              <a:t>  (ENEA’s canteen)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688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400" dirty="0" smtClean="0"/>
              <a:t>Agenda: 1° </a:t>
            </a:r>
            <a:r>
              <a:rPr lang="it-IT" sz="4400" dirty="0" err="1"/>
              <a:t>d</a:t>
            </a:r>
            <a:r>
              <a:rPr lang="it-IT" sz="4400" dirty="0" err="1" smtClean="0"/>
              <a:t>ay</a:t>
            </a:r>
            <a:endParaRPr lang="it-IT" sz="4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8434" y="1307901"/>
            <a:ext cx="8249990" cy="4569371"/>
          </a:xfrm>
        </p:spPr>
        <p:txBody>
          <a:bodyPr/>
          <a:lstStyle/>
          <a:p>
            <a:r>
              <a:rPr lang="en-GB" i="1" dirty="0"/>
              <a:t>Plenary </a:t>
            </a:r>
            <a:r>
              <a:rPr lang="it-IT" dirty="0"/>
              <a:t> </a:t>
            </a:r>
            <a:r>
              <a:rPr lang="en-GB" dirty="0" smtClean="0"/>
              <a:t>14.30 </a:t>
            </a:r>
            <a:r>
              <a:rPr lang="en-GB" dirty="0"/>
              <a:t>	 Introduction to the interactive session on climate services Protocol</a:t>
            </a:r>
            <a:endParaRPr lang="it-IT" dirty="0"/>
          </a:p>
          <a:p>
            <a:r>
              <a:rPr lang="en-GB" i="1" dirty="0"/>
              <a:t>Interactive session in three Working </a:t>
            </a:r>
            <a:r>
              <a:rPr lang="en-GB" i="1" dirty="0" smtClean="0"/>
              <a:t>Groups</a:t>
            </a:r>
            <a:r>
              <a:rPr lang="it-IT" dirty="0"/>
              <a:t> </a:t>
            </a:r>
            <a:r>
              <a:rPr lang="en-GB" dirty="0" smtClean="0"/>
              <a:t>15.00-17.00 </a:t>
            </a:r>
            <a:r>
              <a:rPr lang="en-GB" dirty="0"/>
              <a:t>(drafting a protocol document)	</a:t>
            </a:r>
            <a:endParaRPr lang="it-IT" dirty="0"/>
          </a:p>
          <a:p>
            <a:r>
              <a:rPr lang="en-GB" sz="1600" dirty="0" smtClean="0"/>
              <a:t>WG1</a:t>
            </a:r>
            <a:r>
              <a:rPr lang="en-GB" sz="1600" dirty="0"/>
              <a:t>:	 Climate Service Protocol (how to synthesize the workshops activity). Rapporteur: </a:t>
            </a:r>
            <a:r>
              <a:rPr lang="en-GB" sz="1600" dirty="0" smtClean="0"/>
              <a:t>N. </a:t>
            </a:r>
            <a:r>
              <a:rPr lang="en-GB" sz="1600" dirty="0" err="1" smtClean="0"/>
              <a:t>Rousset</a:t>
            </a:r>
            <a:r>
              <a:rPr lang="en-GB" sz="1600" dirty="0" smtClean="0"/>
              <a:t> , C</a:t>
            </a:r>
            <a:r>
              <a:rPr lang="en-GB" sz="1600" dirty="0"/>
              <a:t>. </a:t>
            </a:r>
            <a:r>
              <a:rPr lang="en-GB" sz="1600" dirty="0" err="1"/>
              <a:t>Goodess</a:t>
            </a:r>
            <a:r>
              <a:rPr lang="en-GB" sz="1600" dirty="0"/>
              <a:t>  </a:t>
            </a:r>
            <a:endParaRPr lang="it-IT" sz="1600" dirty="0"/>
          </a:p>
          <a:p>
            <a:r>
              <a:rPr lang="en-GB" sz="1600" dirty="0" smtClean="0"/>
              <a:t>WG2</a:t>
            </a:r>
            <a:r>
              <a:rPr lang="en-GB" sz="1600" dirty="0"/>
              <a:t>: 	Climate information transfer to stakeholders, Rapporteur: A. Cauchy, A. </a:t>
            </a:r>
            <a:r>
              <a:rPr lang="en-GB" sz="1600" dirty="0" err="1"/>
              <a:t>Dell’Aquila</a:t>
            </a:r>
            <a:endParaRPr lang="it-IT" sz="1600" dirty="0"/>
          </a:p>
          <a:p>
            <a:r>
              <a:rPr lang="en-GB" sz="1600" dirty="0"/>
              <a:t> </a:t>
            </a:r>
            <a:r>
              <a:rPr lang="en-GB" sz="1600" dirty="0" smtClean="0"/>
              <a:t>WG3</a:t>
            </a:r>
            <a:r>
              <a:rPr lang="en-GB" sz="1600" dirty="0"/>
              <a:t>: 	Mediterranean Climate Services Network, Rapporteur: P.D. Reyes, P.M. </a:t>
            </a:r>
            <a:r>
              <a:rPr lang="en-GB" sz="1600" dirty="0" err="1"/>
              <a:t>Ruti</a:t>
            </a:r>
            <a:endParaRPr lang="it-IT" sz="1600" dirty="0"/>
          </a:p>
          <a:p>
            <a:r>
              <a:rPr lang="en-GB" dirty="0"/>
              <a:t> </a:t>
            </a:r>
            <a:r>
              <a:rPr lang="en-GB" dirty="0" smtClean="0"/>
              <a:t>17.15</a:t>
            </a:r>
            <a:r>
              <a:rPr lang="en-GB" dirty="0"/>
              <a:t>	</a:t>
            </a:r>
            <a:r>
              <a:rPr lang="en-GB" b="1" dirty="0"/>
              <a:t>Coffee break</a:t>
            </a:r>
            <a:endParaRPr lang="it-IT" dirty="0"/>
          </a:p>
          <a:p>
            <a:r>
              <a:rPr lang="en-GB" dirty="0"/>
              <a:t>17.30-18.30: Wrap up </a:t>
            </a:r>
            <a:endParaRPr lang="it-IT" dirty="0"/>
          </a:p>
          <a:p>
            <a:r>
              <a:rPr lang="en-GB" dirty="0"/>
              <a:t>18.30	</a:t>
            </a:r>
            <a:r>
              <a:rPr lang="en-GB" dirty="0" smtClean="0"/>
              <a:t>Short meeting </a:t>
            </a:r>
            <a:r>
              <a:rPr lang="en-GB" dirty="0" err="1" smtClean="0"/>
              <a:t>panelists</a:t>
            </a:r>
            <a:r>
              <a:rPr lang="en-GB" dirty="0" smtClean="0"/>
              <a:t> for tomorrow - End </a:t>
            </a:r>
            <a:r>
              <a:rPr lang="en-GB" dirty="0"/>
              <a:t>of the works 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110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Agenda: 2d </a:t>
            </a:r>
            <a:r>
              <a:rPr lang="it-IT" dirty="0" err="1" smtClean="0"/>
              <a:t>day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4569371"/>
          </a:xfrm>
        </p:spPr>
        <p:txBody>
          <a:bodyPr/>
          <a:lstStyle/>
          <a:p>
            <a:r>
              <a:rPr lang="en-GB" i="1" dirty="0"/>
              <a:t>Plenary</a:t>
            </a:r>
            <a:endParaRPr lang="it-IT" dirty="0"/>
          </a:p>
          <a:p>
            <a:r>
              <a:rPr lang="en-GB" dirty="0"/>
              <a:t>09.00	Discussion on first day outcomes: P. M. </a:t>
            </a:r>
            <a:r>
              <a:rPr lang="en-GB" dirty="0" err="1"/>
              <a:t>Ruti</a:t>
            </a:r>
            <a:r>
              <a:rPr lang="en-GB" dirty="0"/>
              <a:t>, C. </a:t>
            </a:r>
            <a:r>
              <a:rPr lang="en-GB" dirty="0" err="1" smtClean="0"/>
              <a:t>Goodess</a:t>
            </a:r>
            <a:r>
              <a:rPr lang="en-GB" dirty="0"/>
              <a:t> </a:t>
            </a:r>
            <a:endParaRPr lang="it-IT" dirty="0"/>
          </a:p>
          <a:p>
            <a:r>
              <a:rPr lang="en-GB" dirty="0"/>
              <a:t>10.00	</a:t>
            </a:r>
            <a:r>
              <a:rPr lang="en-GB" b="1" dirty="0"/>
              <a:t>Coffee break</a:t>
            </a:r>
            <a:endParaRPr lang="it-IT" dirty="0"/>
          </a:p>
          <a:p>
            <a:r>
              <a:rPr lang="en-GB" i="1" dirty="0" err="1"/>
              <a:t>Modeling</a:t>
            </a:r>
            <a:r>
              <a:rPr lang="en-GB" i="1" dirty="0"/>
              <a:t> and observational </a:t>
            </a:r>
            <a:r>
              <a:rPr lang="en-GB" i="1" dirty="0" smtClean="0"/>
              <a:t>tools</a:t>
            </a:r>
            <a:r>
              <a:rPr lang="it-IT" dirty="0" smtClean="0"/>
              <a:t>: </a:t>
            </a:r>
            <a:r>
              <a:rPr lang="en-GB" i="1" dirty="0" smtClean="0"/>
              <a:t>What </a:t>
            </a:r>
            <a:r>
              <a:rPr lang="en-GB" i="1" dirty="0"/>
              <a:t>is available and what is </a:t>
            </a:r>
            <a:r>
              <a:rPr lang="en-GB" i="1" dirty="0" smtClean="0"/>
              <a:t>missing - </a:t>
            </a:r>
            <a:r>
              <a:rPr lang="en-GB" dirty="0" smtClean="0"/>
              <a:t>10.30-12.30, S </a:t>
            </a:r>
            <a:r>
              <a:rPr lang="en-GB" dirty="0" err="1" smtClean="0"/>
              <a:t>Somot</a:t>
            </a:r>
            <a:endParaRPr lang="it-IT" dirty="0"/>
          </a:p>
          <a:p>
            <a:r>
              <a:rPr lang="en-US" sz="1400" u="sng" dirty="0" smtClean="0"/>
              <a:t>1</a:t>
            </a:r>
            <a:r>
              <a:rPr lang="en-US" sz="1400" u="sng" dirty="0"/>
              <a:t>. Seasonal and decadal predictions over the Mediterranean area [30 </a:t>
            </a:r>
            <a:r>
              <a:rPr lang="en-US" sz="1400" u="sng" dirty="0" smtClean="0"/>
              <a:t>min]</a:t>
            </a:r>
            <a:r>
              <a:rPr lang="it-IT" sz="1400" dirty="0"/>
              <a:t> </a:t>
            </a:r>
            <a:r>
              <a:rPr lang="it-IT" sz="1400" dirty="0" smtClean="0"/>
              <a:t> i) </a:t>
            </a:r>
            <a:r>
              <a:rPr lang="en-US" sz="1400" dirty="0" smtClean="0"/>
              <a:t>P</a:t>
            </a:r>
            <a:r>
              <a:rPr lang="en-US" sz="1400" dirty="0"/>
              <a:t>. </a:t>
            </a:r>
            <a:r>
              <a:rPr lang="en-US" sz="1400" dirty="0" err="1"/>
              <a:t>Doblas</a:t>
            </a:r>
            <a:r>
              <a:rPr lang="en-US" sz="1400" dirty="0"/>
              <a:t>-Reyes, V. </a:t>
            </a:r>
            <a:r>
              <a:rPr lang="en-US" sz="1400" dirty="0" err="1"/>
              <a:t>Guémas</a:t>
            </a:r>
            <a:r>
              <a:rPr lang="en-US" sz="1400" dirty="0"/>
              <a:t> (IC3): Decadal prediction of Mediterranean temperature and </a:t>
            </a:r>
            <a:r>
              <a:rPr lang="en-US" sz="1400" dirty="0" smtClean="0"/>
              <a:t>precipitation</a:t>
            </a:r>
            <a:r>
              <a:rPr lang="it-IT" sz="1400" dirty="0"/>
              <a:t> </a:t>
            </a:r>
            <a:r>
              <a:rPr lang="it-IT" sz="1400" dirty="0" smtClean="0"/>
              <a:t>ii) </a:t>
            </a:r>
            <a:r>
              <a:rPr lang="en-US" sz="1400" dirty="0" smtClean="0"/>
              <a:t>P</a:t>
            </a:r>
            <a:r>
              <a:rPr lang="en-US" sz="1400" dirty="0"/>
              <a:t>. </a:t>
            </a:r>
            <a:r>
              <a:rPr lang="en-US" sz="1400" dirty="0" err="1"/>
              <a:t>Doblas</a:t>
            </a:r>
            <a:r>
              <a:rPr lang="en-US" sz="1400" dirty="0"/>
              <a:t>-Reyes, F. </a:t>
            </a:r>
            <a:r>
              <a:rPr lang="en-US" sz="1400" dirty="0" err="1"/>
              <a:t>Lienert</a:t>
            </a:r>
            <a:r>
              <a:rPr lang="en-US" sz="1400" dirty="0"/>
              <a:t> (IC3): Wind-energy products at the seasonal time scale</a:t>
            </a:r>
            <a:endParaRPr lang="it-IT" sz="1400" dirty="0"/>
          </a:p>
          <a:p>
            <a:r>
              <a:rPr lang="en-US" sz="1400" u="sng" dirty="0"/>
              <a:t>2. Regional downscaling scenarios over the Mediterranean area [90 min</a:t>
            </a:r>
            <a:r>
              <a:rPr lang="en-US" sz="1400" u="sng" dirty="0" smtClean="0"/>
              <a:t>]:</a:t>
            </a:r>
            <a:r>
              <a:rPr lang="it-IT" sz="1400" dirty="0"/>
              <a:t> </a:t>
            </a:r>
            <a:r>
              <a:rPr lang="it-IT" sz="1400" dirty="0" smtClean="0"/>
              <a:t>i) </a:t>
            </a:r>
            <a:r>
              <a:rPr lang="en-US" sz="1400" dirty="0" smtClean="0"/>
              <a:t>A</a:t>
            </a:r>
            <a:r>
              <a:rPr lang="en-US" sz="1400" dirty="0"/>
              <a:t>. </a:t>
            </a:r>
            <a:r>
              <a:rPr lang="en-US" sz="1400" dirty="0" err="1"/>
              <a:t>Dell'Aquila</a:t>
            </a:r>
            <a:r>
              <a:rPr lang="en-US" sz="1400" dirty="0"/>
              <a:t> (ENEA) Some preliminary results about wind speed representation in the Med-CORDEX </a:t>
            </a:r>
            <a:r>
              <a:rPr lang="en-US" sz="1400" dirty="0" smtClean="0"/>
              <a:t>simulations</a:t>
            </a:r>
            <a:r>
              <a:rPr lang="it-IT" sz="1400" dirty="0" smtClean="0"/>
              <a:t>; ii) </a:t>
            </a:r>
            <a:r>
              <a:rPr lang="en-US" sz="1400" dirty="0" smtClean="0"/>
              <a:t>R</a:t>
            </a:r>
            <a:r>
              <a:rPr lang="en-US" sz="1400" dirty="0"/>
              <a:t>. </a:t>
            </a:r>
            <a:r>
              <a:rPr lang="en-US" sz="1400" dirty="0" err="1"/>
              <a:t>Cornes</a:t>
            </a:r>
            <a:r>
              <a:rPr lang="en-US" sz="1400" dirty="0"/>
              <a:t> (UEA):  Mediterranean-wide indices of temperature and precipitation </a:t>
            </a:r>
            <a:r>
              <a:rPr lang="en-US" sz="1400" dirty="0" smtClean="0"/>
              <a:t>extremes</a:t>
            </a:r>
            <a:r>
              <a:rPr lang="it-IT" sz="1400" dirty="0" smtClean="0"/>
              <a:t>; iii) </a:t>
            </a:r>
            <a:r>
              <a:rPr lang="en-US" sz="1400" dirty="0" smtClean="0"/>
              <a:t>E</a:t>
            </a:r>
            <a:r>
              <a:rPr lang="en-US" sz="1400" dirty="0"/>
              <a:t>. Coppola (ICTP):  Drought indices </a:t>
            </a:r>
            <a:r>
              <a:rPr lang="en-US" sz="1400" dirty="0" smtClean="0"/>
              <a:t>; iv) C</a:t>
            </a:r>
            <a:r>
              <a:rPr lang="en-US" sz="1400" dirty="0"/>
              <a:t>. Giannakopoulos (NOA): Climate change and wildfire risk for the case study of Greece: from applied research to stakeholder </a:t>
            </a:r>
            <a:r>
              <a:rPr lang="en-US" sz="1400" dirty="0" smtClean="0"/>
              <a:t>services; v) M.D</a:t>
            </a:r>
            <a:r>
              <a:rPr lang="en-US" sz="1400" dirty="0"/>
              <a:t>. </a:t>
            </a:r>
            <a:r>
              <a:rPr lang="en-US" sz="1400" dirty="0" err="1"/>
              <a:t>Frias</a:t>
            </a:r>
            <a:r>
              <a:rPr lang="en-US" sz="1400" dirty="0"/>
              <a:t> (UC): Statistical downscaling of non-standard parameters Statistical Downscaling (Fire Weather Index over Spain and Potential </a:t>
            </a:r>
            <a:r>
              <a:rPr lang="en-US" sz="1400" dirty="0" err="1"/>
              <a:t>Evapo</a:t>
            </a:r>
            <a:r>
              <a:rPr lang="en-US" sz="1400" dirty="0"/>
              <a:t>-Transpiration over </a:t>
            </a:r>
            <a:r>
              <a:rPr lang="en-US" sz="1400" dirty="0" smtClean="0"/>
              <a:t>Croatia)</a:t>
            </a:r>
            <a:r>
              <a:rPr lang="it-IT" sz="1400" dirty="0" smtClean="0"/>
              <a:t>; vi) </a:t>
            </a:r>
            <a:r>
              <a:rPr lang="en-US" sz="1400" dirty="0" smtClean="0"/>
              <a:t>A</a:t>
            </a:r>
            <a:r>
              <a:rPr lang="en-US" sz="1400" dirty="0"/>
              <a:t>. Cauchy (TEC): Tourism Climate Index: from observation to </a:t>
            </a:r>
            <a:r>
              <a:rPr lang="en-US" sz="1400" dirty="0" smtClean="0"/>
              <a:t>RCM</a:t>
            </a:r>
            <a:endParaRPr lang="it-IT" sz="1400" dirty="0"/>
          </a:p>
          <a:p>
            <a:r>
              <a:rPr lang="en-GB" dirty="0"/>
              <a:t>12.30	</a:t>
            </a:r>
            <a:r>
              <a:rPr lang="en-GB" b="1" dirty="0"/>
              <a:t>Lunch (ENEA’s canteen)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3853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Agenda: 2d </a:t>
            </a:r>
            <a:r>
              <a:rPr lang="it-IT" dirty="0" err="1" smtClean="0"/>
              <a:t>day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7504" y="1379909"/>
            <a:ext cx="8352928" cy="4569371"/>
          </a:xfrm>
        </p:spPr>
        <p:txBody>
          <a:bodyPr/>
          <a:lstStyle/>
          <a:p>
            <a:r>
              <a:rPr lang="en-GB" dirty="0"/>
              <a:t>14.00	Joint session on climate tools to support climate services – S </a:t>
            </a:r>
            <a:r>
              <a:rPr lang="en-GB" dirty="0" err="1"/>
              <a:t>Somot</a:t>
            </a:r>
            <a:endParaRPr lang="it-IT" dirty="0"/>
          </a:p>
          <a:p>
            <a:r>
              <a:rPr lang="en-US" sz="1400" u="sng" dirty="0"/>
              <a:t>3. New regional climate model developments [60 </a:t>
            </a:r>
            <a:r>
              <a:rPr lang="en-US" sz="1400" u="sng" dirty="0" smtClean="0"/>
              <a:t>min]</a:t>
            </a:r>
            <a:r>
              <a:rPr lang="it-IT" sz="1400" dirty="0"/>
              <a:t> </a:t>
            </a:r>
            <a:r>
              <a:rPr lang="it-IT" sz="1400" dirty="0" smtClean="0"/>
              <a:t>i) </a:t>
            </a:r>
            <a:r>
              <a:rPr lang="en-US" sz="1400" dirty="0" smtClean="0"/>
              <a:t>C</a:t>
            </a:r>
            <a:r>
              <a:rPr lang="en-US" sz="1400" dirty="0"/>
              <a:t>. Dubois (CNRM): Med-CORDEX exercise and preliminary study using CNRM-ALADIN </a:t>
            </a:r>
            <a:r>
              <a:rPr lang="en-US" sz="1400" dirty="0" smtClean="0"/>
              <a:t>model</a:t>
            </a:r>
            <a:r>
              <a:rPr lang="it-IT" sz="1400" dirty="0" smtClean="0"/>
              <a:t>; ii) </a:t>
            </a:r>
            <a:r>
              <a:rPr lang="en-US" sz="1400" dirty="0" smtClean="0"/>
              <a:t>S</a:t>
            </a:r>
            <a:r>
              <a:rPr lang="en-US" sz="1400" dirty="0"/>
              <a:t>. </a:t>
            </a:r>
            <a:r>
              <a:rPr lang="en-US" sz="1400" dirty="0" err="1"/>
              <a:t>Somot</a:t>
            </a:r>
            <a:r>
              <a:rPr lang="en-US" sz="1400" dirty="0"/>
              <a:t> (CNRM): aerosol </a:t>
            </a:r>
            <a:r>
              <a:rPr lang="en-US" sz="1400" dirty="0" err="1"/>
              <a:t>radiative</a:t>
            </a:r>
            <a:r>
              <a:rPr lang="en-US" sz="1400" dirty="0"/>
              <a:t> effect on the Mediterranean climate: implication for solar energy</a:t>
            </a:r>
            <a:endParaRPr lang="it-IT" sz="1400" dirty="0"/>
          </a:p>
          <a:p>
            <a:r>
              <a:rPr lang="en-US" sz="1400" dirty="0"/>
              <a:t>Discussion about "What is available and what is missing" and feedbacks from other WPs including a discussion about regional sea level representation (leaded by A. </a:t>
            </a:r>
            <a:r>
              <a:rPr lang="en-US" sz="1400" dirty="0" err="1"/>
              <a:t>Dell'Aquila</a:t>
            </a:r>
            <a:r>
              <a:rPr lang="en-US" sz="1400" dirty="0"/>
              <a:t>, G. </a:t>
            </a:r>
            <a:r>
              <a:rPr lang="en-US" sz="1400" dirty="0" err="1"/>
              <a:t>Sannino</a:t>
            </a:r>
            <a:r>
              <a:rPr lang="en-US" sz="1400" dirty="0"/>
              <a:t> and A. </a:t>
            </a:r>
            <a:r>
              <a:rPr lang="en-US" sz="1400" dirty="0" err="1"/>
              <a:t>Carillo</a:t>
            </a:r>
            <a:r>
              <a:rPr lang="en-US" sz="1400" dirty="0"/>
              <a:t>, ENEA).</a:t>
            </a:r>
            <a:endParaRPr lang="it-IT" sz="1400" dirty="0"/>
          </a:p>
          <a:p>
            <a:r>
              <a:rPr lang="en-GB" dirty="0"/>
              <a:t>16.00	</a:t>
            </a:r>
            <a:r>
              <a:rPr lang="en-GB" dirty="0" smtClean="0"/>
              <a:t> Next Winter School, E. Coppola (ICTP) </a:t>
            </a:r>
            <a:r>
              <a:rPr lang="en-GB" dirty="0"/>
              <a:t> </a:t>
            </a:r>
            <a:endParaRPr lang="it-IT" dirty="0"/>
          </a:p>
          <a:p>
            <a:r>
              <a:rPr lang="en-GB" dirty="0"/>
              <a:t>17.00	Coffee break</a:t>
            </a:r>
            <a:endParaRPr lang="it-IT" dirty="0"/>
          </a:p>
          <a:p>
            <a:r>
              <a:rPr lang="en-GB" dirty="0"/>
              <a:t>17.30	</a:t>
            </a:r>
            <a:r>
              <a:rPr lang="en-GB" dirty="0" smtClean="0"/>
              <a:t> Round table: beyond CLIM-RUN (cross-cutting conclusions and Guidelines for European Commission), C. </a:t>
            </a:r>
            <a:r>
              <a:rPr lang="en-GB" dirty="0" err="1" smtClean="0"/>
              <a:t>Goodess</a:t>
            </a:r>
            <a:r>
              <a:rPr lang="en-GB" dirty="0" smtClean="0"/>
              <a:t> (UEA), PD Reyes (IC3), N. </a:t>
            </a:r>
            <a:r>
              <a:rPr lang="en-GB" dirty="0" err="1" smtClean="0"/>
              <a:t>Rousset</a:t>
            </a:r>
            <a:r>
              <a:rPr lang="en-GB" dirty="0" smtClean="0"/>
              <a:t> (Plan Bleu), E. </a:t>
            </a:r>
            <a:r>
              <a:rPr lang="en-GB" dirty="0" err="1" smtClean="0"/>
              <a:t>Banos</a:t>
            </a:r>
            <a:r>
              <a:rPr lang="en-GB" dirty="0" smtClean="0"/>
              <a:t> de </a:t>
            </a:r>
            <a:r>
              <a:rPr lang="en-GB" dirty="0" err="1" smtClean="0"/>
              <a:t>Guisasola</a:t>
            </a:r>
            <a:r>
              <a:rPr lang="en-GB" dirty="0" smtClean="0"/>
              <a:t> (CMCC), </a:t>
            </a:r>
            <a:r>
              <a:rPr lang="en-GB" dirty="0" err="1" smtClean="0"/>
              <a:t>Hughues</a:t>
            </a:r>
            <a:r>
              <a:rPr lang="en-GB" dirty="0" smtClean="0"/>
              <a:t> </a:t>
            </a:r>
            <a:r>
              <a:rPr lang="en-GB" dirty="0" err="1" smtClean="0"/>
              <a:t>Ravenel</a:t>
            </a:r>
            <a:r>
              <a:rPr lang="en-GB" dirty="0" smtClean="0"/>
              <a:t>, in </a:t>
            </a:r>
            <a:r>
              <a:rPr lang="en-GB" dirty="0" err="1" smtClean="0"/>
              <a:t>tele</a:t>
            </a:r>
            <a:r>
              <a:rPr lang="en-GB" dirty="0" smtClean="0"/>
              <a:t> conference (Plan Bleu), V. </a:t>
            </a:r>
            <a:r>
              <a:rPr lang="en-GB" dirty="0" err="1" smtClean="0"/>
              <a:t>Artale</a:t>
            </a:r>
            <a:r>
              <a:rPr lang="en-GB" dirty="0" smtClean="0"/>
              <a:t> (ENEA). Moderator: Paolo </a:t>
            </a:r>
            <a:r>
              <a:rPr lang="en-GB" dirty="0" err="1" smtClean="0"/>
              <a:t>Ruti</a:t>
            </a:r>
            <a:r>
              <a:rPr lang="en-GB" dirty="0" smtClean="0"/>
              <a:t>,  (ENEA)</a:t>
            </a:r>
            <a:endParaRPr lang="it-IT" dirty="0"/>
          </a:p>
          <a:p>
            <a:r>
              <a:rPr lang="en-GB" dirty="0"/>
              <a:t>20.00	</a:t>
            </a:r>
            <a:r>
              <a:rPr lang="en-GB" b="1" dirty="0"/>
              <a:t>Official dinner (restaurant</a:t>
            </a:r>
            <a:r>
              <a:rPr lang="en-GB" dirty="0"/>
              <a:t>)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0758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Agenda: 3d </a:t>
            </a:r>
            <a:r>
              <a:rPr lang="it-IT" dirty="0" err="1" smtClean="0"/>
              <a:t>day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307901"/>
            <a:ext cx="8136904" cy="4569371"/>
          </a:xfrm>
        </p:spPr>
        <p:txBody>
          <a:bodyPr/>
          <a:lstStyle/>
          <a:p>
            <a:r>
              <a:rPr lang="en-GB" dirty="0"/>
              <a:t>9.00	 Wrap up of the Tuesday session - Joint session on climate tools to support climate services what 	are the needs from stakeholder’s community – S. </a:t>
            </a:r>
            <a:r>
              <a:rPr lang="en-GB" dirty="0" err="1" smtClean="0"/>
              <a:t>Somot</a:t>
            </a:r>
            <a:endParaRPr lang="it-IT" dirty="0"/>
          </a:p>
          <a:p>
            <a:r>
              <a:rPr lang="en-GB" dirty="0"/>
              <a:t>10.00	</a:t>
            </a:r>
            <a:r>
              <a:rPr lang="en-GB" dirty="0" smtClean="0"/>
              <a:t>Gender discussion (</a:t>
            </a:r>
            <a:r>
              <a:rPr lang="en-GB" b="1" dirty="0" smtClean="0"/>
              <a:t>Coffee break)</a:t>
            </a:r>
            <a:r>
              <a:rPr lang="en-GB" dirty="0" smtClean="0"/>
              <a:t> </a:t>
            </a:r>
            <a:endParaRPr lang="it-IT" dirty="0"/>
          </a:p>
          <a:p>
            <a:r>
              <a:rPr lang="en-GB" dirty="0"/>
              <a:t>10.30	Final dissemination activities the CLIM-RUN web site – N. </a:t>
            </a:r>
            <a:r>
              <a:rPr lang="en-GB" dirty="0" err="1"/>
              <a:t>Rousset</a:t>
            </a:r>
            <a:r>
              <a:rPr lang="en-GB" dirty="0"/>
              <a:t>, O. </a:t>
            </a:r>
            <a:r>
              <a:rPr lang="en-GB" dirty="0" err="1"/>
              <a:t>Casali</a:t>
            </a:r>
            <a:endParaRPr lang="it-IT" dirty="0"/>
          </a:p>
          <a:p>
            <a:r>
              <a:rPr lang="en-GB" dirty="0" smtClean="0"/>
              <a:t>the </a:t>
            </a:r>
            <a:r>
              <a:rPr lang="en-GB" dirty="0"/>
              <a:t>web portal (WP1);  the data portal (WP3</a:t>
            </a:r>
            <a:r>
              <a:rPr lang="en-GB" dirty="0" smtClean="0"/>
              <a:t>)</a:t>
            </a:r>
            <a:r>
              <a:rPr lang="en-GB" dirty="0"/>
              <a:t> </a:t>
            </a:r>
            <a:endParaRPr lang="it-IT" dirty="0"/>
          </a:p>
          <a:p>
            <a:r>
              <a:rPr lang="en-GB" dirty="0"/>
              <a:t>11.30	Final discussion on next DELIVERABLES and MILESTONES and on </a:t>
            </a:r>
            <a:r>
              <a:rPr lang="en-GB" dirty="0" err="1"/>
              <a:t>transdisciplinary</a:t>
            </a:r>
            <a:r>
              <a:rPr lang="en-GB" dirty="0"/>
              <a:t> papers – P.M. </a:t>
            </a:r>
            <a:r>
              <a:rPr lang="en-GB" dirty="0" err="1" smtClean="0"/>
              <a:t>Ruti</a:t>
            </a:r>
            <a:endParaRPr lang="it-IT" dirty="0"/>
          </a:p>
          <a:p>
            <a:r>
              <a:rPr lang="en-GB" b="1" dirty="0"/>
              <a:t>13.00	LUNCH (ENEA’s canteen</a:t>
            </a:r>
            <a:r>
              <a:rPr lang="en-GB" b="1" dirty="0" smtClean="0"/>
              <a:t>)</a:t>
            </a:r>
            <a:endParaRPr lang="it-IT" dirty="0"/>
          </a:p>
          <a:p>
            <a:r>
              <a:rPr lang="en-GB" dirty="0"/>
              <a:t>14.00	End of the works 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3081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goals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2451" y="908720"/>
            <a:ext cx="8033965" cy="4569371"/>
          </a:xfrm>
        </p:spPr>
        <p:txBody>
          <a:bodyPr/>
          <a:lstStyle/>
          <a:p>
            <a:r>
              <a:rPr lang="it-IT" sz="2800" dirty="0" err="1" smtClean="0"/>
              <a:t>Ensure</a:t>
            </a:r>
            <a:r>
              <a:rPr lang="it-IT" sz="2800" dirty="0" smtClean="0"/>
              <a:t> </a:t>
            </a:r>
            <a:r>
              <a:rPr lang="it-IT" sz="2800" dirty="0" err="1" smtClean="0"/>
              <a:t>that</a:t>
            </a:r>
            <a:r>
              <a:rPr lang="it-IT" sz="2800" dirty="0" smtClean="0"/>
              <a:t> </a:t>
            </a:r>
            <a:r>
              <a:rPr lang="it-IT" sz="2800" dirty="0" err="1" smtClean="0"/>
              <a:t>deliverables</a:t>
            </a:r>
            <a:r>
              <a:rPr lang="it-IT" sz="2800" dirty="0" smtClean="0"/>
              <a:t> and </a:t>
            </a:r>
            <a:r>
              <a:rPr lang="it-IT" sz="2800" dirty="0" err="1" smtClean="0"/>
              <a:t>milestones</a:t>
            </a:r>
            <a:r>
              <a:rPr lang="it-IT" sz="2800" dirty="0" smtClean="0"/>
              <a:t> </a:t>
            </a:r>
            <a:r>
              <a:rPr lang="it-IT" sz="2800" dirty="0" err="1" smtClean="0"/>
              <a:t>will</a:t>
            </a:r>
            <a:r>
              <a:rPr lang="it-IT" sz="2800" dirty="0" smtClean="0"/>
              <a:t> be </a:t>
            </a:r>
            <a:r>
              <a:rPr lang="it-IT" sz="2800" dirty="0" err="1" smtClean="0"/>
              <a:t>delivered</a:t>
            </a:r>
            <a:r>
              <a:rPr lang="it-IT" sz="2800" dirty="0" smtClean="0"/>
              <a:t> on time</a:t>
            </a:r>
          </a:p>
          <a:p>
            <a:r>
              <a:rPr lang="it-IT" sz="2800" dirty="0" err="1" smtClean="0"/>
              <a:t>Discuss</a:t>
            </a:r>
            <a:r>
              <a:rPr lang="it-IT" sz="2800" dirty="0" smtClean="0"/>
              <a:t> </a:t>
            </a:r>
            <a:r>
              <a:rPr lang="it-IT" sz="2800" dirty="0" err="1" smtClean="0"/>
              <a:t>administrative</a:t>
            </a:r>
            <a:r>
              <a:rPr lang="it-IT" sz="2800" dirty="0" smtClean="0"/>
              <a:t> </a:t>
            </a:r>
            <a:r>
              <a:rPr lang="it-IT" sz="2800" dirty="0" err="1" smtClean="0"/>
              <a:t>issues</a:t>
            </a:r>
            <a:endParaRPr lang="it-IT" sz="2800" dirty="0" smtClean="0"/>
          </a:p>
          <a:p>
            <a:r>
              <a:rPr lang="it-IT" sz="2800" dirty="0" err="1" smtClean="0"/>
              <a:t>Review</a:t>
            </a:r>
            <a:r>
              <a:rPr lang="it-IT" sz="2800" dirty="0" smtClean="0"/>
              <a:t> Case </a:t>
            </a:r>
            <a:r>
              <a:rPr lang="it-IT" sz="2800" dirty="0" err="1" smtClean="0"/>
              <a:t>Studies</a:t>
            </a:r>
            <a:r>
              <a:rPr lang="it-IT" sz="2800" dirty="0" smtClean="0"/>
              <a:t> </a:t>
            </a:r>
            <a:r>
              <a:rPr lang="it-IT" sz="2800" dirty="0" err="1" smtClean="0"/>
              <a:t>results</a:t>
            </a:r>
            <a:endParaRPr lang="it-IT" sz="2800" dirty="0" smtClean="0"/>
          </a:p>
          <a:p>
            <a:r>
              <a:rPr lang="it-IT" sz="2800" dirty="0" err="1" smtClean="0"/>
              <a:t>Climate</a:t>
            </a:r>
            <a:r>
              <a:rPr lang="it-IT" sz="2800" dirty="0" smtClean="0"/>
              <a:t> Services </a:t>
            </a:r>
            <a:r>
              <a:rPr lang="it-IT" sz="2800" dirty="0" err="1" smtClean="0"/>
              <a:t>Protocol</a:t>
            </a:r>
            <a:endParaRPr lang="it-IT" sz="2800" dirty="0" smtClean="0"/>
          </a:p>
          <a:p>
            <a:r>
              <a:rPr lang="it-IT" sz="2800" dirty="0" err="1" smtClean="0"/>
              <a:t>Modeling</a:t>
            </a:r>
            <a:r>
              <a:rPr lang="it-IT" sz="2800" dirty="0" smtClean="0"/>
              <a:t> and </a:t>
            </a:r>
            <a:r>
              <a:rPr lang="it-IT" sz="2800" dirty="0" err="1" smtClean="0"/>
              <a:t>observational</a:t>
            </a:r>
            <a:r>
              <a:rPr lang="it-IT" sz="2800" dirty="0" smtClean="0"/>
              <a:t> </a:t>
            </a:r>
            <a:r>
              <a:rPr lang="it-IT" sz="2800" dirty="0" err="1" smtClean="0"/>
              <a:t>tools</a:t>
            </a:r>
            <a:r>
              <a:rPr lang="it-IT" sz="2800" dirty="0" smtClean="0"/>
              <a:t> for CS</a:t>
            </a:r>
          </a:p>
          <a:p>
            <a:r>
              <a:rPr lang="it-IT" sz="2800" dirty="0" smtClean="0"/>
              <a:t>Web </a:t>
            </a:r>
            <a:r>
              <a:rPr lang="it-IT" sz="2800" dirty="0" err="1" smtClean="0"/>
              <a:t>portals</a:t>
            </a:r>
            <a:endParaRPr lang="it-IT" sz="2800" dirty="0" smtClean="0"/>
          </a:p>
          <a:p>
            <a:r>
              <a:rPr lang="it-IT" sz="2800" dirty="0" err="1" smtClean="0"/>
              <a:t>Winter</a:t>
            </a:r>
            <a:r>
              <a:rPr lang="it-IT" sz="2800" dirty="0" smtClean="0"/>
              <a:t> </a:t>
            </a:r>
            <a:r>
              <a:rPr lang="it-IT" sz="2800" dirty="0" err="1" smtClean="0"/>
              <a:t>school</a:t>
            </a:r>
            <a:endParaRPr lang="it-IT" sz="2800" dirty="0" smtClean="0"/>
          </a:p>
          <a:p>
            <a:r>
              <a:rPr lang="it-IT" sz="2800" dirty="0" smtClean="0"/>
              <a:t>Cross </a:t>
            </a:r>
            <a:r>
              <a:rPr lang="it-IT" sz="2800" dirty="0" err="1" smtClean="0"/>
              <a:t>cutting</a:t>
            </a:r>
            <a:r>
              <a:rPr lang="it-IT" sz="2800" dirty="0" smtClean="0"/>
              <a:t> </a:t>
            </a:r>
            <a:r>
              <a:rPr lang="it-IT" sz="2800" dirty="0" err="1" smtClean="0"/>
              <a:t>pubblications</a:t>
            </a:r>
            <a:r>
              <a:rPr lang="it-IT" sz="2800" dirty="0" smtClean="0"/>
              <a:t>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9836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4400" dirty="0" smtClean="0"/>
              <a:t>Agenda: 1° </a:t>
            </a:r>
            <a:r>
              <a:rPr lang="it-IT" sz="4400" dirty="0" err="1"/>
              <a:t>d</a:t>
            </a:r>
            <a:r>
              <a:rPr lang="it-IT" sz="4400" dirty="0" err="1" smtClean="0"/>
              <a:t>ay</a:t>
            </a:r>
            <a:endParaRPr lang="it-IT" sz="4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8434" y="1307901"/>
            <a:ext cx="8249990" cy="4569371"/>
          </a:xfrm>
        </p:spPr>
        <p:txBody>
          <a:bodyPr/>
          <a:lstStyle/>
          <a:p>
            <a:r>
              <a:rPr lang="en-GB" i="1" dirty="0"/>
              <a:t>Plenary </a:t>
            </a:r>
            <a:r>
              <a:rPr lang="it-IT" dirty="0"/>
              <a:t> </a:t>
            </a:r>
            <a:r>
              <a:rPr lang="en-GB" dirty="0" smtClean="0"/>
              <a:t>14.30 </a:t>
            </a:r>
            <a:r>
              <a:rPr lang="en-GB" dirty="0"/>
              <a:t>	 Introduction to the interactive session on climate services Protocol</a:t>
            </a:r>
            <a:endParaRPr lang="it-IT" dirty="0"/>
          </a:p>
          <a:p>
            <a:r>
              <a:rPr lang="en-GB" i="1" dirty="0"/>
              <a:t>Interactive session in three Working </a:t>
            </a:r>
            <a:r>
              <a:rPr lang="en-GB" i="1" dirty="0" smtClean="0"/>
              <a:t>Groups</a:t>
            </a:r>
            <a:r>
              <a:rPr lang="it-IT" dirty="0"/>
              <a:t> </a:t>
            </a:r>
            <a:r>
              <a:rPr lang="en-GB" dirty="0" smtClean="0"/>
              <a:t>15.00-17.00 </a:t>
            </a:r>
            <a:r>
              <a:rPr lang="en-GB" dirty="0"/>
              <a:t>(drafting a protocol document)	</a:t>
            </a:r>
            <a:endParaRPr lang="it-IT" dirty="0"/>
          </a:p>
          <a:p>
            <a:r>
              <a:rPr lang="en-GB" sz="1600" dirty="0" smtClean="0"/>
              <a:t>15-16.30 WG1</a:t>
            </a:r>
            <a:r>
              <a:rPr lang="en-GB" sz="1600" dirty="0"/>
              <a:t>:	 Climate Service Protocol (how to synthesize the workshops activity). Rapporteur: </a:t>
            </a:r>
            <a:r>
              <a:rPr lang="en-GB" sz="1600" dirty="0" smtClean="0"/>
              <a:t>N. </a:t>
            </a:r>
            <a:r>
              <a:rPr lang="en-GB" sz="1600" dirty="0" err="1" smtClean="0"/>
              <a:t>Rousset</a:t>
            </a:r>
            <a:r>
              <a:rPr lang="en-GB" sz="1600" dirty="0" smtClean="0"/>
              <a:t> , C</a:t>
            </a:r>
            <a:r>
              <a:rPr lang="en-GB" sz="1600" dirty="0"/>
              <a:t>. </a:t>
            </a:r>
            <a:r>
              <a:rPr lang="en-GB" sz="1600" dirty="0" err="1"/>
              <a:t>Goodess</a:t>
            </a:r>
            <a:r>
              <a:rPr lang="en-GB" sz="1600" dirty="0"/>
              <a:t>  </a:t>
            </a:r>
            <a:endParaRPr lang="it-IT" sz="1600" dirty="0"/>
          </a:p>
          <a:p>
            <a:r>
              <a:rPr lang="en-GB" sz="1600" dirty="0" smtClean="0"/>
              <a:t>15-16.30 WG2</a:t>
            </a:r>
            <a:r>
              <a:rPr lang="en-GB" sz="1600" dirty="0"/>
              <a:t>: 	Climate information transfer to stakeholders, Rapporteur: A. Cauchy, A. </a:t>
            </a:r>
            <a:r>
              <a:rPr lang="en-GB" sz="1600" dirty="0" err="1"/>
              <a:t>Dell’Aquila</a:t>
            </a:r>
            <a:endParaRPr lang="it-IT" sz="1600" dirty="0"/>
          </a:p>
          <a:p>
            <a:r>
              <a:rPr lang="en-GB" sz="1600" dirty="0" smtClean="0"/>
              <a:t>16.30-17.00</a:t>
            </a:r>
            <a:r>
              <a:rPr lang="en-GB" sz="1600" dirty="0"/>
              <a:t> </a:t>
            </a:r>
            <a:r>
              <a:rPr lang="en-GB" sz="1600" dirty="0" smtClean="0"/>
              <a:t>WG3</a:t>
            </a:r>
            <a:r>
              <a:rPr lang="en-GB" sz="1600" dirty="0"/>
              <a:t>: 	Mediterranean Climate Services Network, Rapporteur: P.D. Reyes, P.M. </a:t>
            </a:r>
            <a:r>
              <a:rPr lang="en-GB" sz="1600" dirty="0" err="1"/>
              <a:t>Ruti</a:t>
            </a:r>
            <a:endParaRPr lang="it-IT" sz="1600" dirty="0"/>
          </a:p>
          <a:p>
            <a:r>
              <a:rPr lang="en-GB" dirty="0"/>
              <a:t> </a:t>
            </a:r>
            <a:r>
              <a:rPr lang="en-GB" dirty="0" smtClean="0"/>
              <a:t>17.15</a:t>
            </a:r>
            <a:r>
              <a:rPr lang="en-GB" dirty="0"/>
              <a:t>	</a:t>
            </a:r>
            <a:r>
              <a:rPr lang="en-GB" b="1" dirty="0"/>
              <a:t>Coffee break</a:t>
            </a:r>
            <a:endParaRPr lang="it-IT" dirty="0"/>
          </a:p>
          <a:p>
            <a:r>
              <a:rPr lang="en-GB" dirty="0"/>
              <a:t>17.30-18.30: Wrap up </a:t>
            </a:r>
            <a:endParaRPr lang="it-IT" dirty="0"/>
          </a:p>
          <a:p>
            <a:r>
              <a:rPr lang="en-GB" dirty="0"/>
              <a:t>18.30	</a:t>
            </a:r>
            <a:r>
              <a:rPr lang="en-GB" dirty="0" smtClean="0"/>
              <a:t>Short meeting </a:t>
            </a:r>
            <a:r>
              <a:rPr lang="en-GB" dirty="0" err="1" smtClean="0"/>
              <a:t>panelists</a:t>
            </a:r>
            <a:r>
              <a:rPr lang="en-GB" dirty="0" smtClean="0"/>
              <a:t> for tomorrow - End </a:t>
            </a:r>
            <a:r>
              <a:rPr lang="en-GB" dirty="0"/>
              <a:t>of the works 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764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clim-run_PP97-2003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template_clim-run_PP97-2003</Template>
  <TotalTime>1119</TotalTime>
  <Words>142</Words>
  <Application>Microsoft Office PowerPoint</Application>
  <PresentationFormat>Presentazione su schermo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template_clim-run_PP97-2003</vt:lpstr>
      <vt:lpstr>3d GOVERNING BOARD</vt:lpstr>
      <vt:lpstr>Intergovernamental Board for Climate Services </vt:lpstr>
      <vt:lpstr>Agenda: 1° day</vt:lpstr>
      <vt:lpstr>Agenda: 1° day</vt:lpstr>
      <vt:lpstr>Agenda: 2d day</vt:lpstr>
      <vt:lpstr>Agenda: 2d day</vt:lpstr>
      <vt:lpstr>Agenda: 3d day</vt:lpstr>
      <vt:lpstr>Main goals</vt:lpstr>
      <vt:lpstr>Agenda: 1° day</vt:lpstr>
      <vt:lpstr>WG1 Climate Service Protocol (how to synthesize the workshops activity). Rapporteur: N. Rousset , C. Goodess </vt:lpstr>
      <vt:lpstr>WG2:  Climate information transfer to stakeholders, Rapporteur: A. Cauchy, A. Dell’Aquila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UTMEA</dc:creator>
  <cp:lastModifiedBy>enea</cp:lastModifiedBy>
  <cp:revision>16</cp:revision>
  <dcterms:created xsi:type="dcterms:W3CDTF">2013-07-06T16:16:52Z</dcterms:created>
  <dcterms:modified xsi:type="dcterms:W3CDTF">2013-07-08T12:54:18Z</dcterms:modified>
</cp:coreProperties>
</file>