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82" r:id="rId2"/>
    <p:sldId id="293" r:id="rId3"/>
    <p:sldId id="323" r:id="rId4"/>
    <p:sldId id="324" r:id="rId5"/>
    <p:sldId id="325" r:id="rId6"/>
    <p:sldId id="294" r:id="rId7"/>
    <p:sldId id="285" r:id="rId8"/>
    <p:sldId id="335" r:id="rId9"/>
    <p:sldId id="336" r:id="rId10"/>
    <p:sldId id="305" r:id="rId11"/>
    <p:sldId id="296" r:id="rId12"/>
    <p:sldId id="338" r:id="rId13"/>
    <p:sldId id="329" r:id="rId14"/>
    <p:sldId id="337" r:id="rId15"/>
    <p:sldId id="339" r:id="rId16"/>
    <p:sldId id="340" r:id="rId17"/>
    <p:sldId id="341" r:id="rId18"/>
    <p:sldId id="334" r:id="rId19"/>
    <p:sldId id="342" r:id="rId20"/>
    <p:sldId id="343" r:id="rId21"/>
    <p:sldId id="344" r:id="rId22"/>
    <p:sldId id="331" r:id="rId23"/>
    <p:sldId id="332" r:id="rId2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9933"/>
    <a:srgbClr val="003399"/>
    <a:srgbClr val="D85656"/>
    <a:srgbClr val="CEDAF4"/>
    <a:srgbClr val="D7E5EB"/>
    <a:srgbClr val="3333FF"/>
    <a:srgbClr val="014999"/>
    <a:srgbClr val="0033CC"/>
    <a:srgbClr val="AB44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287" autoAdjust="0"/>
    <p:restoredTop sz="87276" autoAdjust="0"/>
  </p:normalViewPr>
  <p:slideViewPr>
    <p:cSldViewPr snapToObjects="1">
      <p:cViewPr>
        <p:scale>
          <a:sx n="70" d="100"/>
          <a:sy n="70" d="100"/>
        </p:scale>
        <p:origin x="-147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1856918-91DD-4F33-8D71-554B85B01D87}" type="datetimeFigureOut">
              <a:rPr lang="en-US"/>
              <a:pPr>
                <a:defRPr/>
              </a:pPr>
              <a:t>7/6/2013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E35CA2E-B92D-449D-9CA4-0ADE3A08F39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06B8595-6A7C-494E-8002-1A205D5E3729}" type="datetimeFigureOut">
              <a:rPr lang="en-US"/>
              <a:pPr>
                <a:defRPr/>
              </a:pPr>
              <a:t>7/6/2013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C402F25-F5D8-4060-BEF1-A41487ED429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7A960E9-F6A1-430D-895D-A7E43CB8A1C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32E9EE8-FA9A-4308-936D-F2262F289E30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32E9EE8-FA9A-4308-936D-F2262F289E3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rgbClr val="7030A0"/>
                </a:solidFill>
              </a:rPr>
              <a:t>This product is designed to respond to stakeholders needs on present</a:t>
            </a:r>
            <a:r>
              <a:rPr lang="fr-FR" sz="1200" dirty="0" smtClean="0">
                <a:solidFill>
                  <a:srgbClr val="7030A0"/>
                </a:solidFill>
              </a:rPr>
              <a:t>  </a:t>
            </a:r>
            <a:r>
              <a:rPr lang="en-US" sz="1200" dirty="0" smtClean="0">
                <a:solidFill>
                  <a:srgbClr val="7030A0"/>
                </a:solidFill>
              </a:rPr>
              <a:t>climate</a:t>
            </a:r>
            <a:r>
              <a:rPr lang="fr-FR" sz="1200" dirty="0" smtClean="0">
                <a:solidFill>
                  <a:srgbClr val="7030A0"/>
                </a:solidFill>
              </a:rPr>
              <a:t> </a:t>
            </a:r>
            <a:r>
              <a:rPr lang="en-US" sz="1200" dirty="0" smtClean="0">
                <a:solidFill>
                  <a:srgbClr val="7030A0"/>
                </a:solidFill>
              </a:rPr>
              <a:t>information specifically on the bathing season climate </a:t>
            </a:r>
            <a:endParaRPr lang="fr-FR" sz="1200" dirty="0" smtClean="0">
              <a:solidFill>
                <a:srgbClr val="7030A0"/>
              </a:solidFill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402F25-F5D8-4060-BEF1-A41487ED429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rgbClr val="7030A0"/>
                </a:solidFill>
              </a:rPr>
              <a:t>This product is designed to respond to stakeholders needs on present</a:t>
            </a:r>
            <a:r>
              <a:rPr lang="fr-FR" sz="1200" dirty="0" smtClean="0">
                <a:solidFill>
                  <a:srgbClr val="7030A0"/>
                </a:solidFill>
              </a:rPr>
              <a:t>  </a:t>
            </a:r>
            <a:r>
              <a:rPr lang="en-US" sz="1200" dirty="0" smtClean="0">
                <a:solidFill>
                  <a:srgbClr val="7030A0"/>
                </a:solidFill>
              </a:rPr>
              <a:t>climate</a:t>
            </a:r>
            <a:r>
              <a:rPr lang="fr-FR" sz="1200" dirty="0" smtClean="0">
                <a:solidFill>
                  <a:srgbClr val="7030A0"/>
                </a:solidFill>
              </a:rPr>
              <a:t> </a:t>
            </a:r>
            <a:r>
              <a:rPr lang="en-US" sz="1200" dirty="0" smtClean="0">
                <a:solidFill>
                  <a:srgbClr val="7030A0"/>
                </a:solidFill>
              </a:rPr>
              <a:t>information specifically on the bathing season climate </a:t>
            </a:r>
            <a:endParaRPr lang="fr-FR" sz="1200" dirty="0" smtClean="0">
              <a:solidFill>
                <a:srgbClr val="7030A0"/>
              </a:solidFill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402F25-F5D8-4060-BEF1-A41487ED429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402F25-F5D8-4060-BEF1-A41487ED429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32E9EE8-FA9A-4308-936D-F2262F289E30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32E9EE8-FA9A-4308-936D-F2262F289E30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402F25-F5D8-4060-BEF1-A41487ED4291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32E9EE8-FA9A-4308-936D-F2262F289E3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fr-FR" dirty="0" smtClean="0"/>
          </a:p>
          <a:p>
            <a:pPr lvl="0"/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402F25-F5D8-4060-BEF1-A41487ED429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402F25-F5D8-4060-BEF1-A41487ED429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32E9EE8-FA9A-4308-936D-F2262F289E3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402F25-F5D8-4060-BEF1-A41487ED429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402F25-F5D8-4060-BEF1-A41487ED429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402F25-F5D8-4060-BEF1-A41487ED429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503F6FF-37A8-43AF-B7BC-B9C96CA6B22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814388"/>
            <a:ext cx="4403725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magine 61"/>
          <p:cNvPicPr>
            <a:picLocks noChangeAspect="1"/>
          </p:cNvPicPr>
          <p:nvPr/>
        </p:nvPicPr>
        <p:blipFill>
          <a:blip r:embed="rId3"/>
          <a:srcRect t="80885"/>
          <a:stretch>
            <a:fillRect/>
          </a:stretch>
        </p:blipFill>
        <p:spPr bwMode="auto">
          <a:xfrm>
            <a:off x="304800" y="304800"/>
            <a:ext cx="4403725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45"/>
          <p:cNvPicPr>
            <a:picLocks noChangeAspect="1" noChangeArrowheads="1"/>
          </p:cNvPicPr>
          <p:nvPr/>
        </p:nvPicPr>
        <p:blipFill>
          <a:blip r:embed="rId4"/>
          <a:srcRect l="65651" t="18091" r="25952" b="72650"/>
          <a:stretch>
            <a:fillRect/>
          </a:stretch>
        </p:blipFill>
        <p:spPr bwMode="auto">
          <a:xfrm>
            <a:off x="7683500" y="350838"/>
            <a:ext cx="9445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97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43663" y="407988"/>
            <a:ext cx="9715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19980" y="2724151"/>
            <a:ext cx="4038600" cy="93345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89500" y="3657600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6200"/>
            <a:ext cx="123190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9AB55BA1-2301-4CA1-AE7B-1F4BDC458CC5}" type="datetimeFigureOut">
              <a:rPr lang="en-US"/>
              <a:pPr>
                <a:defRPr/>
              </a:pPr>
              <a:t>7/6/2013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900" y="6426200"/>
            <a:ext cx="261620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93038" y="115888"/>
            <a:ext cx="1243012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945"/>
          <p:cNvPicPr>
            <a:picLocks noChangeAspect="1" noChangeArrowheads="1"/>
          </p:cNvPicPr>
          <p:nvPr/>
        </p:nvPicPr>
        <p:blipFill>
          <a:blip r:embed="rId3"/>
          <a:srcRect l="65651" t="18091" r="25952" b="72650"/>
          <a:stretch>
            <a:fillRect/>
          </a:stretch>
        </p:blipFill>
        <p:spPr bwMode="auto">
          <a:xfrm>
            <a:off x="8418513" y="1863725"/>
            <a:ext cx="633412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97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15338" y="1397000"/>
            <a:ext cx="576262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7868" y="189813"/>
            <a:ext cx="7218468" cy="1116012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98451-6EC3-482D-B027-C8FF48009B8C}" type="datetimeFigureOut">
              <a:rPr lang="en-US"/>
              <a:pPr>
                <a:defRPr/>
              </a:pPr>
              <a:t>7/6/2013</a:t>
            </a:fld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4061B-0EB2-4AC5-B1F0-03BF8CE8AECC}" type="datetimeFigureOut">
              <a:rPr lang="en-US"/>
              <a:pPr>
                <a:defRPr/>
              </a:pPr>
              <a:t>7/6/2013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1463" y="0"/>
            <a:ext cx="3508375" cy="6858000"/>
          </a:xfrm>
          <a:prstGeom prst="rect">
            <a:avLst/>
          </a:prstGeom>
          <a:solidFill>
            <a:srgbClr val="CEDAF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6" name="Picture 7"/>
          <p:cNvPicPr>
            <a:picLocks noChangeAspect="1"/>
          </p:cNvPicPr>
          <p:nvPr/>
        </p:nvPicPr>
        <p:blipFill>
          <a:blip r:embed="rId2"/>
          <a:srcRect t="66451"/>
          <a:stretch>
            <a:fillRect/>
          </a:stretch>
        </p:blipFill>
        <p:spPr bwMode="auto">
          <a:xfrm>
            <a:off x="436563" y="7938"/>
            <a:ext cx="3343275" cy="110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400" y="6423025"/>
            <a:ext cx="15367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659C0B-CF76-4B4D-8911-FA5D40D29552}" type="datetimeFigureOut">
              <a:rPr lang="en-US"/>
              <a:pPr>
                <a:defRPr/>
              </a:pPr>
              <a:t>7/6/2013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213" y="6423025"/>
            <a:ext cx="33162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3989388" y="3370263"/>
            <a:ext cx="2206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it-IT" sz="2400" b="1">
                <a:solidFill>
                  <a:srgbClr val="7EC3D4"/>
                </a:solidFill>
                <a:latin typeface="Calibri" pitchFamily="34" charset="0"/>
                <a:cs typeface="Arial" charset="0"/>
              </a:rPr>
              <a:t>+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400" y="6423025"/>
            <a:ext cx="15367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BE2F58-8DDC-477E-8100-4A38B4721722}" type="datetimeFigureOut">
              <a:rPr lang="en-US"/>
              <a:pPr>
                <a:defRPr/>
              </a:pPr>
              <a:t>7/6/2013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025"/>
            <a:ext cx="3005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802438" y="228600"/>
            <a:ext cx="2057400" cy="20383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6802438" y="2378075"/>
            <a:ext cx="2057400" cy="2038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997A6-8C20-41AF-BC07-28A88DF4E095}" type="datetimeFigureOut">
              <a:rPr lang="en-US"/>
              <a:pPr>
                <a:defRPr/>
              </a:pPr>
              <a:t>7/6/2013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2575" y="228600"/>
            <a:ext cx="6386513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6802438" y="228600"/>
            <a:ext cx="2057400" cy="2038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noProof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noProof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5"/>
          </p:nvPr>
        </p:nvSpPr>
        <p:spPr>
          <a:xfrm>
            <a:off x="5211763" y="6235700"/>
            <a:ext cx="134937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28149A7-A912-4E5E-A58A-80340D405029}" type="datetimeFigureOut">
              <a:rPr lang="en-US"/>
              <a:pPr>
                <a:defRPr/>
              </a:pPr>
              <a:t>7/6/2013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>
          <a:xfrm>
            <a:off x="381000" y="6235700"/>
            <a:ext cx="4648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8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624388" y="4535488"/>
            <a:ext cx="2057400" cy="20383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noProof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noProof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noProof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6"/>
          </p:nvPr>
        </p:nvSpPr>
        <p:spPr>
          <a:xfrm>
            <a:off x="3048000" y="6235700"/>
            <a:ext cx="134778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044D866-3608-410D-B8E6-C7413284F172}" type="datetimeFigureOut">
              <a:rPr lang="en-US"/>
              <a:pPr>
                <a:defRPr/>
              </a:pPr>
              <a:t>7/6/2013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7"/>
          </p:nvPr>
        </p:nvSpPr>
        <p:spPr>
          <a:xfrm>
            <a:off x="381000" y="6235700"/>
            <a:ext cx="2590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749800" y="3370263"/>
            <a:ext cx="2206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it-IT" sz="2400" b="1">
                <a:solidFill>
                  <a:srgbClr val="7EC3D4"/>
                </a:solidFill>
                <a:latin typeface="Calibri" pitchFamily="34" charset="0"/>
                <a:cs typeface="Arial" charset="0"/>
              </a:rPr>
              <a:t>+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noProof="0"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noProof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5"/>
          </p:nvPr>
        </p:nvSpPr>
        <p:spPr>
          <a:xfrm>
            <a:off x="7391400" y="6423025"/>
            <a:ext cx="15367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FEE795-D060-4C87-9F66-AA9FA3F66339}" type="datetimeFigureOut">
              <a:rPr lang="en-US"/>
              <a:pPr>
                <a:defRPr/>
              </a:pPr>
              <a:t>7/6/2013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>
          <a:xfrm>
            <a:off x="4191000" y="6423025"/>
            <a:ext cx="3005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77868" y="189813"/>
            <a:ext cx="7218468" cy="1116012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AE8A4-FA61-4D66-AA78-DDFE825FC5D1}" type="datetimeFigureOut">
              <a:rPr lang="en-US"/>
              <a:pPr>
                <a:defRPr/>
              </a:pPr>
              <a:t>7/6/2013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6"/>
          <p:cNvSpPr txBox="1">
            <a:spLocks noChangeArrowheads="1"/>
          </p:cNvSpPr>
          <p:nvPr/>
        </p:nvSpPr>
        <p:spPr bwMode="auto">
          <a:xfrm rot="16200000">
            <a:off x="8593932" y="561181"/>
            <a:ext cx="26035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it-IT" sz="3600" b="1">
                <a:solidFill>
                  <a:srgbClr val="7EC3D4"/>
                </a:solidFill>
                <a:latin typeface="Calibri" pitchFamily="34" charset="0"/>
                <a:cs typeface="Arial" charset="0"/>
              </a:rPr>
              <a:t>+</a:t>
            </a: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EFED3-FD12-47A3-9DFC-982B754D0CC1}" type="datetimeFigureOut">
              <a:rPr lang="en-US"/>
              <a:pPr>
                <a:defRPr/>
              </a:pPr>
              <a:t>7/6/2013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93038" y="115888"/>
            <a:ext cx="1243012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7596188" y="173038"/>
            <a:ext cx="144462" cy="1149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6" name="Picture 945"/>
          <p:cNvPicPr>
            <a:picLocks noChangeAspect="1" noChangeArrowheads="1"/>
          </p:cNvPicPr>
          <p:nvPr/>
        </p:nvPicPr>
        <p:blipFill>
          <a:blip r:embed="rId3"/>
          <a:srcRect l="65651" t="18091" r="25952" b="72650"/>
          <a:stretch>
            <a:fillRect/>
          </a:stretch>
        </p:blipFill>
        <p:spPr bwMode="auto">
          <a:xfrm>
            <a:off x="8418513" y="1863725"/>
            <a:ext cx="633412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97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15338" y="1397000"/>
            <a:ext cx="576262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019" y="188640"/>
            <a:ext cx="6949301" cy="1116012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1556792"/>
            <a:ext cx="7556500" cy="4569371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88896-3A8A-47F5-B795-06091586F533}" type="datetimeFigureOut">
              <a:rPr lang="en-US"/>
              <a:pPr>
                <a:defRPr/>
              </a:pPr>
              <a:t>7/6/2013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93038" y="115888"/>
            <a:ext cx="1243012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7596188" y="173038"/>
            <a:ext cx="144462" cy="1149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7" name="Picture 945"/>
          <p:cNvPicPr>
            <a:picLocks noChangeAspect="1" noChangeArrowheads="1"/>
          </p:cNvPicPr>
          <p:nvPr/>
        </p:nvPicPr>
        <p:blipFill>
          <a:blip r:embed="rId3"/>
          <a:srcRect l="65651" t="18091" r="25952" b="72650"/>
          <a:stretch>
            <a:fillRect/>
          </a:stretch>
        </p:blipFill>
        <p:spPr bwMode="auto">
          <a:xfrm>
            <a:off x="8418513" y="1863725"/>
            <a:ext cx="633412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97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15338" y="1397000"/>
            <a:ext cx="576262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134471"/>
            <a:ext cx="6809830" cy="702241"/>
          </a:xfrm>
        </p:spPr>
        <p:txBody>
          <a:bodyPr anchor="b"/>
          <a:lstStyle/>
          <a:p>
            <a:r>
              <a:rPr lang="fr-FR" smtClean="0"/>
              <a:t>Cliquez pour modifier le style du titre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91957"/>
            <a:ext cx="7556313" cy="4525963"/>
          </a:xfr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75000"/>
                  </a:schemeClr>
                </a:solidFill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836712"/>
            <a:ext cx="6809787" cy="486311"/>
          </a:xfrm>
          <a:solidFill>
            <a:schemeClr val="accent6">
              <a:lumMod val="75000"/>
            </a:schemeClr>
          </a:solidFill>
          <a:ln>
            <a:noFill/>
          </a:ln>
        </p:spPr>
        <p:txBody>
          <a:bodyPr rtlCol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DA28B-6E51-4DCB-905E-9D1005D76946}" type="datetimeFigureOut">
              <a:rPr lang="en-US"/>
              <a:pPr>
                <a:defRPr/>
              </a:pPr>
              <a:t>7/6/2013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58813" y="228600"/>
            <a:ext cx="8201025" cy="63849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6" name="Picture 8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611188" y="115888"/>
            <a:ext cx="3343275" cy="164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/>
          <p:cNvPicPr>
            <a:picLocks noChangeAspect="1"/>
          </p:cNvPicPr>
          <p:nvPr/>
        </p:nvPicPr>
        <p:blipFill>
          <a:blip r:embed="rId2"/>
          <a:srcRect t="67143"/>
          <a:stretch>
            <a:fillRect/>
          </a:stretch>
        </p:blipFill>
        <p:spPr bwMode="auto">
          <a:xfrm>
            <a:off x="5497513" y="238125"/>
            <a:ext cx="3344862" cy="108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>
            <a:normAutofit/>
          </a:bodyPr>
          <a:lstStyle>
            <a:lvl1pPr algn="l">
              <a:defRPr sz="3200" b="0" cap="none" baseline="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58813" y="6248400"/>
            <a:ext cx="1474787" cy="365125"/>
          </a:xfrm>
        </p:spPr>
        <p:txBody>
          <a:bodyPr/>
          <a:lstStyle>
            <a:lvl1pPr algn="l">
              <a:defRPr>
                <a:solidFill>
                  <a:srgbClr val="3333FF"/>
                </a:solidFill>
              </a:defRPr>
            </a:lvl1pPr>
          </a:lstStyle>
          <a:p>
            <a:pPr>
              <a:defRPr/>
            </a:pPr>
            <a:fld id="{770AC762-AB4E-4B7F-8150-7BD87DAD4C0A}" type="datetimeFigureOut">
              <a:rPr lang="en-US"/>
              <a:pPr>
                <a:defRPr/>
              </a:pPr>
              <a:t>7/6/2013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400"/>
            <a:ext cx="5638800" cy="365125"/>
          </a:xfrm>
        </p:spPr>
        <p:txBody>
          <a:bodyPr/>
          <a:lstStyle>
            <a:lvl1pPr>
              <a:defRPr>
                <a:solidFill>
                  <a:srgbClr val="3333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400"/>
            <a:ext cx="554038" cy="365125"/>
          </a:xfrm>
        </p:spPr>
        <p:txBody>
          <a:bodyPr/>
          <a:lstStyle>
            <a:lvl1pPr>
              <a:defRPr>
                <a:solidFill>
                  <a:srgbClr val="3333FF"/>
                </a:solidFill>
              </a:defRPr>
            </a:lvl1pPr>
          </a:lstStyle>
          <a:p>
            <a:pPr>
              <a:defRPr/>
            </a:pPr>
            <a:fld id="{99BBA44B-135B-4D82-A72A-DB003ED811C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93038" y="115888"/>
            <a:ext cx="1243012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7596188" y="173038"/>
            <a:ext cx="144462" cy="1149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7" name="Picture 945"/>
          <p:cNvPicPr>
            <a:picLocks noChangeAspect="1" noChangeArrowheads="1"/>
          </p:cNvPicPr>
          <p:nvPr/>
        </p:nvPicPr>
        <p:blipFill>
          <a:blip r:embed="rId3"/>
          <a:srcRect l="65651" t="18091" r="25952" b="72650"/>
          <a:stretch>
            <a:fillRect/>
          </a:stretch>
        </p:blipFill>
        <p:spPr bwMode="auto">
          <a:xfrm>
            <a:off x="8418513" y="1863725"/>
            <a:ext cx="633412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97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15338" y="1397000"/>
            <a:ext cx="576262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868" y="189813"/>
            <a:ext cx="7218468" cy="1116012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81038-4C53-45D5-8658-D99E2501B8BC}" type="datetimeFigureOut">
              <a:rPr lang="en-US"/>
              <a:pPr>
                <a:defRPr/>
              </a:pPr>
              <a:t>7/6/2013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93038" y="115888"/>
            <a:ext cx="1243012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7596188" y="173038"/>
            <a:ext cx="144462" cy="1149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9" name="Picture 945"/>
          <p:cNvPicPr>
            <a:picLocks noChangeAspect="1" noChangeArrowheads="1"/>
          </p:cNvPicPr>
          <p:nvPr/>
        </p:nvPicPr>
        <p:blipFill>
          <a:blip r:embed="rId3"/>
          <a:srcRect l="65651" t="18091" r="25952" b="72650"/>
          <a:stretch>
            <a:fillRect/>
          </a:stretch>
        </p:blipFill>
        <p:spPr bwMode="auto">
          <a:xfrm>
            <a:off x="8418513" y="1863725"/>
            <a:ext cx="633412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97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15338" y="1397000"/>
            <a:ext cx="576262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tIns="0" bIns="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tIns="0" bIns="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77868" y="189813"/>
            <a:ext cx="7218468" cy="1116012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B64E0-1DF3-4A0A-9D0B-B38382801DE8}" type="datetimeFigureOut">
              <a:rPr lang="en-US"/>
              <a:pPr>
                <a:defRPr/>
              </a:pPr>
              <a:t>7/6/2013</a:t>
            </a:fld>
            <a:endParaRPr lang="en-US"/>
          </a:p>
        </p:txBody>
      </p:sp>
      <p:sp>
        <p:nvSpPr>
          <p:cNvPr id="13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93038" y="115888"/>
            <a:ext cx="1243012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7596188" y="173038"/>
            <a:ext cx="144462" cy="1149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7" name="Picture 945"/>
          <p:cNvPicPr>
            <a:picLocks noChangeAspect="1" noChangeArrowheads="1"/>
          </p:cNvPicPr>
          <p:nvPr/>
        </p:nvPicPr>
        <p:blipFill>
          <a:blip r:embed="rId3"/>
          <a:srcRect l="65651" t="18091" r="25952" b="72650"/>
          <a:stretch>
            <a:fillRect/>
          </a:stretch>
        </p:blipFill>
        <p:spPr bwMode="auto">
          <a:xfrm>
            <a:off x="8418513" y="1863725"/>
            <a:ext cx="633412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97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15338" y="1397000"/>
            <a:ext cx="576262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77868" y="189813"/>
            <a:ext cx="7218468" cy="1116012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4B93C-307F-4AD9-9E00-A5399785D001}" type="datetimeFigureOut">
              <a:rPr lang="en-US"/>
              <a:pPr>
                <a:defRPr/>
              </a:pPr>
              <a:t>7/6/2013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93038" y="115888"/>
            <a:ext cx="1243012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7596188" y="173038"/>
            <a:ext cx="144462" cy="1149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8" name="Picture 945"/>
          <p:cNvPicPr>
            <a:picLocks noChangeAspect="1" noChangeArrowheads="1"/>
          </p:cNvPicPr>
          <p:nvPr/>
        </p:nvPicPr>
        <p:blipFill>
          <a:blip r:embed="rId3"/>
          <a:srcRect l="65651" t="18091" r="25952" b="72650"/>
          <a:stretch>
            <a:fillRect/>
          </a:stretch>
        </p:blipFill>
        <p:spPr bwMode="auto">
          <a:xfrm>
            <a:off x="8418513" y="1863725"/>
            <a:ext cx="633412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97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15338" y="1397000"/>
            <a:ext cx="576262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77868" y="189813"/>
            <a:ext cx="7218468" cy="1116012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714D6-2EC6-4EDB-99DA-F4DB678054DB}" type="datetimeFigureOut">
              <a:rPr lang="en-US"/>
              <a:pPr>
                <a:defRPr/>
              </a:pPr>
              <a:t>7/6/2013</a:t>
            </a:fld>
            <a:endParaRPr lang="en-US"/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93038" y="115888"/>
            <a:ext cx="1243012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7596188" y="173038"/>
            <a:ext cx="144462" cy="1149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9" name="Picture 945"/>
          <p:cNvPicPr>
            <a:picLocks noChangeAspect="1" noChangeArrowheads="1"/>
          </p:cNvPicPr>
          <p:nvPr/>
        </p:nvPicPr>
        <p:blipFill>
          <a:blip r:embed="rId3"/>
          <a:srcRect l="65651" t="18091" r="25952" b="72650"/>
          <a:stretch>
            <a:fillRect/>
          </a:stretch>
        </p:blipFill>
        <p:spPr bwMode="auto">
          <a:xfrm>
            <a:off x="8418513" y="1863725"/>
            <a:ext cx="633412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97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15338" y="1397000"/>
            <a:ext cx="576262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77868" y="189813"/>
            <a:ext cx="7218468" cy="1116012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D5758-6F51-4309-B7E4-F4CCCBA06511}" type="datetimeFigureOut">
              <a:rPr lang="en-US"/>
              <a:pPr>
                <a:defRPr/>
              </a:pPr>
              <a:t>7/6/2013</a:t>
            </a:fld>
            <a:endParaRPr lang="en-US"/>
          </a:p>
        </p:txBody>
      </p:sp>
      <p:sp>
        <p:nvSpPr>
          <p:cNvPr id="17" name="Footer Placeholder 5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98475" y="484188"/>
            <a:ext cx="7556500" cy="111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es-NI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8475" y="1981200"/>
            <a:ext cx="75565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s-NI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500" y="64230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0EC39E1-ACB6-47EC-BD68-D482964B4168}" type="datetimeFigureOut">
              <a:rPr lang="en-US"/>
              <a:pPr>
                <a:defRPr/>
              </a:pPr>
              <a:t>7/6/2013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613" y="6423025"/>
            <a:ext cx="61229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888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7277105-4917-4272-A589-74675EEBB87F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0" r:id="rId1"/>
    <p:sldLayoutId id="2147484011" r:id="rId2"/>
    <p:sldLayoutId id="2147484012" r:id="rId3"/>
    <p:sldLayoutId id="2147484013" r:id="rId4"/>
    <p:sldLayoutId id="2147484014" r:id="rId5"/>
    <p:sldLayoutId id="2147484015" r:id="rId6"/>
    <p:sldLayoutId id="2147484016" r:id="rId7"/>
    <p:sldLayoutId id="2147484017" r:id="rId8"/>
    <p:sldLayoutId id="2147484018" r:id="rId9"/>
    <p:sldLayoutId id="2147484019" r:id="rId10"/>
    <p:sldLayoutId id="2147484020" r:id="rId11"/>
    <p:sldLayoutId id="2147484021" r:id="rId12"/>
    <p:sldLayoutId id="2147484022" r:id="rId13"/>
    <p:sldLayoutId id="2147484023" r:id="rId14"/>
    <p:sldLayoutId id="2147484024" r:id="rId15"/>
    <p:sldLayoutId id="2147484025" r:id="rId16"/>
    <p:sldLayoutId id="2147484026" r:id="rId17"/>
    <p:sldLayoutId id="2147484027" r:id="rId18"/>
    <p:sldLayoutId id="2147484028" r:id="rId19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9pPr>
    </p:titleStyle>
    <p:bodyStyle>
      <a:lvl1pPr marL="228600" indent="-228600" algn="l" rtl="0" eaLnBrk="1" fontAlgn="base" hangingPunct="1">
        <a:spcBef>
          <a:spcPts val="2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rgbClr val="595959"/>
          </a:solidFill>
          <a:latin typeface="+mn-lt"/>
          <a:ea typeface="+mn-ea"/>
          <a:cs typeface="+mn-cs"/>
        </a:defRPr>
      </a:lvl1pPr>
      <a:lvl2pPr marL="457200" indent="-228600" algn="l" rtl="0" eaLnBrk="1" fontAlgn="base" hangingPunct="1">
        <a:spcBef>
          <a:spcPts val="600"/>
        </a:spcBef>
        <a:spcAft>
          <a:spcPct val="0"/>
        </a:spcAft>
        <a:buClr>
          <a:srgbClr val="C5D0A0"/>
        </a:buClr>
        <a:buSzPct val="75000"/>
        <a:buFont typeface="Wingdings" pitchFamily="2" charset="2"/>
        <a:buChar char="n"/>
        <a:defRPr kern="1200">
          <a:solidFill>
            <a:srgbClr val="595959"/>
          </a:solidFill>
          <a:latin typeface="+mn-lt"/>
          <a:ea typeface="+mn-ea"/>
          <a:cs typeface="+mn-cs"/>
        </a:defRPr>
      </a:lvl2pPr>
      <a:lvl3pPr marL="685800" indent="-228600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ern="1200">
          <a:solidFill>
            <a:srgbClr val="595959"/>
          </a:solidFill>
          <a:latin typeface="+mn-lt"/>
          <a:ea typeface="+mn-ea"/>
          <a:cs typeface="+mn-cs"/>
        </a:defRPr>
      </a:lvl3pPr>
      <a:lvl4pPr marL="914400" indent="-228600" algn="l" rtl="0" eaLnBrk="1" fontAlgn="base" hangingPunct="1">
        <a:spcBef>
          <a:spcPts val="600"/>
        </a:spcBef>
        <a:spcAft>
          <a:spcPct val="0"/>
        </a:spcAft>
        <a:buClr>
          <a:srgbClr val="C5D0A0"/>
        </a:buClr>
        <a:buSzPct val="75000"/>
        <a:buFont typeface="Wingdings" pitchFamily="2" charset="2"/>
        <a:buChar char="n"/>
        <a:defRPr kern="1200">
          <a:solidFill>
            <a:srgbClr val="595959"/>
          </a:solidFill>
          <a:latin typeface="+mn-lt"/>
          <a:ea typeface="+mn-ea"/>
          <a:cs typeface="+mn-cs"/>
        </a:defRPr>
      </a:lvl4pPr>
      <a:lvl5pPr marL="1143000" indent="-228600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ctrTitle"/>
          </p:nvPr>
        </p:nvSpPr>
        <p:spPr>
          <a:xfrm>
            <a:off x="4499992" y="1988840"/>
            <a:ext cx="4392613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 smtClean="0">
                <a:solidFill>
                  <a:srgbClr val="1C4853"/>
                </a:solidFill>
              </a:rPr>
              <a:t>WP 5 : </a:t>
            </a:r>
            <a:r>
              <a:rPr lang="fr-FR" b="1" dirty="0" err="1" smtClean="0">
                <a:solidFill>
                  <a:srgbClr val="1C4853"/>
                </a:solidFill>
              </a:rPr>
              <a:t>Tourism</a:t>
            </a:r>
            <a:r>
              <a:rPr lang="fr-FR" b="1" dirty="0" smtClean="0">
                <a:solidFill>
                  <a:srgbClr val="1C4853"/>
                </a:solidFill>
              </a:rPr>
              <a:t> case </a:t>
            </a:r>
            <a:r>
              <a:rPr lang="fr-FR" b="1" dirty="0" err="1" smtClean="0">
                <a:solidFill>
                  <a:srgbClr val="1C4853"/>
                </a:solidFill>
              </a:rPr>
              <a:t>studies</a:t>
            </a:r>
            <a:r>
              <a:rPr lang="fr-FR" b="1" dirty="0" smtClean="0">
                <a:solidFill>
                  <a:srgbClr val="1C4853"/>
                </a:solidFill>
              </a:rPr>
              <a:t/>
            </a:r>
            <a:br>
              <a:rPr lang="fr-FR" b="1" dirty="0" smtClean="0">
                <a:solidFill>
                  <a:srgbClr val="1C4853"/>
                </a:solidFill>
              </a:rPr>
            </a:br>
            <a:r>
              <a:rPr lang="fr-FR" b="1" dirty="0" smtClean="0">
                <a:solidFill>
                  <a:srgbClr val="1C4853"/>
                </a:solidFill>
              </a:rPr>
              <a:t>Savoie and </a:t>
            </a:r>
            <a:r>
              <a:rPr lang="fr-FR" b="1" dirty="0" err="1" smtClean="0">
                <a:solidFill>
                  <a:srgbClr val="1C4853"/>
                </a:solidFill>
              </a:rPr>
              <a:t>Tunisian</a:t>
            </a:r>
            <a:r>
              <a:rPr lang="fr-FR" b="1" dirty="0" smtClean="0">
                <a:solidFill>
                  <a:srgbClr val="1C4853"/>
                </a:solidFill>
              </a:rPr>
              <a:t> workshops</a:t>
            </a:r>
            <a:br>
              <a:rPr lang="fr-FR" b="1" dirty="0" smtClean="0">
                <a:solidFill>
                  <a:srgbClr val="1C4853"/>
                </a:solidFill>
              </a:rPr>
            </a:br>
            <a:r>
              <a:rPr lang="fr-FR" b="1" dirty="0" smtClean="0">
                <a:solidFill>
                  <a:srgbClr val="1C4853"/>
                </a:solidFill>
              </a:rPr>
              <a:t/>
            </a:r>
            <a:br>
              <a:rPr lang="fr-FR" b="1" dirty="0" smtClean="0">
                <a:solidFill>
                  <a:srgbClr val="1C4853"/>
                </a:solidFill>
              </a:rPr>
            </a:br>
            <a:r>
              <a:rPr lang="fr-FR" b="1" dirty="0" smtClean="0">
                <a:solidFill>
                  <a:srgbClr val="1C4853"/>
                </a:solidFill>
              </a:rPr>
              <a:t/>
            </a:r>
            <a:br>
              <a:rPr lang="fr-FR" b="1" dirty="0" smtClean="0">
                <a:solidFill>
                  <a:srgbClr val="1C4853"/>
                </a:solidFill>
              </a:rPr>
            </a:br>
            <a:r>
              <a:rPr lang="fr-FR" b="1" dirty="0" smtClean="0">
                <a:solidFill>
                  <a:srgbClr val="1C4853"/>
                </a:solidFill>
              </a:rPr>
              <a:t/>
            </a:r>
            <a:br>
              <a:rPr lang="fr-FR" b="1" dirty="0" smtClean="0">
                <a:solidFill>
                  <a:srgbClr val="1C4853"/>
                </a:solidFill>
              </a:rPr>
            </a:br>
            <a:endParaRPr lang="fr-FR" sz="2400" b="1" i="1" dirty="0" smtClean="0">
              <a:solidFill>
                <a:srgbClr val="1C4853"/>
              </a:solidFill>
            </a:endParaRPr>
          </a:p>
        </p:txBody>
      </p:sp>
      <p:sp>
        <p:nvSpPr>
          <p:cNvPr id="21507" name="Subtitle 2"/>
          <p:cNvSpPr>
            <a:spLocks noGrp="1"/>
          </p:cNvSpPr>
          <p:nvPr>
            <p:ph type="subTitle" idx="1"/>
          </p:nvPr>
        </p:nvSpPr>
        <p:spPr>
          <a:xfrm>
            <a:off x="4608637" y="5013176"/>
            <a:ext cx="4283968" cy="1012168"/>
          </a:xfrm>
        </p:spPr>
        <p:txBody>
          <a:bodyPr>
            <a:normAutofit/>
          </a:bodyPr>
          <a:lstStyle/>
          <a:p>
            <a:pPr algn="r" eaLnBrk="1" hangingPunct="1">
              <a:lnSpc>
                <a:spcPct val="80000"/>
              </a:lnSpc>
            </a:pPr>
            <a:r>
              <a:rPr lang="it-IT" sz="2400" dirty="0" smtClean="0">
                <a:solidFill>
                  <a:schemeClr val="tx1"/>
                </a:solidFill>
              </a:rPr>
              <a:t>		Adeline </a:t>
            </a:r>
            <a:r>
              <a:rPr lang="it-IT" sz="2400" dirty="0" smtClean="0">
                <a:solidFill>
                  <a:schemeClr val="tx1"/>
                </a:solidFill>
              </a:rPr>
              <a:t>Cauchy</a:t>
            </a:r>
          </a:p>
          <a:p>
            <a:pPr algn="r" eaLnBrk="1" hangingPunct="1">
              <a:lnSpc>
                <a:spcPct val="80000"/>
              </a:lnSpc>
            </a:pPr>
            <a:r>
              <a:rPr lang="it-IT" sz="2400" dirty="0" smtClean="0">
                <a:solidFill>
                  <a:schemeClr val="tx1"/>
                </a:solidFill>
              </a:rPr>
              <a:t>TEC</a:t>
            </a:r>
            <a:endParaRPr lang="it-IT" sz="2400" dirty="0" smtClean="0">
              <a:solidFill>
                <a:schemeClr val="tx1"/>
              </a:solidFill>
            </a:endParaRPr>
          </a:p>
        </p:txBody>
      </p:sp>
      <p:sp>
        <p:nvSpPr>
          <p:cNvPr id="21508" name="TextBox 3"/>
          <p:cNvSpPr txBox="1">
            <a:spLocks noChangeArrowheads="1"/>
          </p:cNvSpPr>
          <p:nvPr/>
        </p:nvSpPr>
        <p:spPr bwMode="auto">
          <a:xfrm>
            <a:off x="2771775" y="6208713"/>
            <a:ext cx="338296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400" b="1" u="sng">
                <a:solidFill>
                  <a:srgbClr val="C00000"/>
                </a:solidFill>
              </a:rPr>
              <a:t>http://www.climrun.eu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Connecteur droit 37"/>
          <p:cNvCxnSpPr/>
          <p:nvPr/>
        </p:nvCxnSpPr>
        <p:spPr>
          <a:xfrm rot="16200000" flipH="1">
            <a:off x="1812925" y="3354371"/>
            <a:ext cx="904878" cy="1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>
            <a:stCxn id="26" idx="5"/>
            <a:endCxn id="24" idx="0"/>
          </p:cNvCxnSpPr>
          <p:nvPr/>
        </p:nvCxnSpPr>
        <p:spPr>
          <a:xfrm rot="16200000" flipH="1">
            <a:off x="3460932" y="3825919"/>
            <a:ext cx="425393" cy="125089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>
            <a:stCxn id="16" idx="3"/>
            <a:endCxn id="24" idx="0"/>
          </p:cNvCxnSpPr>
          <p:nvPr/>
        </p:nvCxnSpPr>
        <p:spPr>
          <a:xfrm rot="5400000">
            <a:off x="4516702" y="4021048"/>
            <a:ext cx="425393" cy="860641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 rot="5400000">
            <a:off x="5667376" y="3354372"/>
            <a:ext cx="904877" cy="1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à coins arrondis 19"/>
          <p:cNvSpPr/>
          <p:nvPr/>
        </p:nvSpPr>
        <p:spPr>
          <a:xfrm>
            <a:off x="462472" y="2251019"/>
            <a:ext cx="3641477" cy="650908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588" indent="1588" algn="ctr">
              <a:defRPr/>
            </a:pPr>
            <a:r>
              <a:rPr lang="fr-FR" b="1" dirty="0" err="1" smtClean="0">
                <a:solidFill>
                  <a:srgbClr val="002060"/>
                </a:solidFill>
                <a:latin typeface="+mj-lt"/>
              </a:rPr>
              <a:t>Past</a:t>
            </a:r>
            <a:r>
              <a:rPr lang="fr-FR" b="1" dirty="0" smtClean="0">
                <a:solidFill>
                  <a:srgbClr val="002060"/>
                </a:solidFill>
                <a:latin typeface="+mj-lt"/>
              </a:rPr>
              <a:t> and  </a:t>
            </a:r>
            <a:r>
              <a:rPr lang="fr-FR" b="1" dirty="0" err="1" smtClean="0">
                <a:solidFill>
                  <a:srgbClr val="002060"/>
                </a:solidFill>
                <a:latin typeface="+mj-lt"/>
              </a:rPr>
              <a:t>present</a:t>
            </a:r>
            <a:r>
              <a:rPr lang="fr-FR" b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fr-FR" b="1" dirty="0" err="1" smtClean="0">
                <a:solidFill>
                  <a:srgbClr val="002060"/>
                </a:solidFill>
                <a:latin typeface="+mj-lt"/>
              </a:rPr>
              <a:t>climate</a:t>
            </a:r>
            <a:r>
              <a:rPr lang="fr-FR" b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fr-FR" b="1" dirty="0" err="1" smtClean="0">
                <a:solidFill>
                  <a:srgbClr val="002060"/>
                </a:solidFill>
                <a:latin typeface="+mj-lt"/>
              </a:rPr>
              <a:t>products</a:t>
            </a:r>
            <a:endParaRPr lang="fr-FR" b="1" dirty="0" smtClean="0">
              <a:solidFill>
                <a:srgbClr val="002060"/>
              </a:solidFill>
              <a:latin typeface="+mj-lt"/>
            </a:endParaRPr>
          </a:p>
          <a:p>
            <a:pPr marL="1588" indent="1588" algn="ctr">
              <a:defRPr/>
            </a:pPr>
            <a:r>
              <a:rPr lang="fr-FR" b="1" dirty="0" err="1" smtClean="0">
                <a:solidFill>
                  <a:srgbClr val="002060"/>
                </a:solidFill>
                <a:latin typeface="+mj-lt"/>
              </a:rPr>
              <a:t>Presentation</a:t>
            </a:r>
            <a:endParaRPr lang="fr-FR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4256349" y="2251018"/>
            <a:ext cx="3641477" cy="650908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588" indent="1588" algn="ctr">
              <a:defRPr/>
            </a:pPr>
            <a:r>
              <a:rPr lang="fr-FR" b="1" dirty="0" smtClean="0">
                <a:solidFill>
                  <a:srgbClr val="002060"/>
                </a:solidFill>
                <a:latin typeface="+mj-lt"/>
              </a:rPr>
              <a:t>Future </a:t>
            </a:r>
            <a:r>
              <a:rPr lang="fr-FR" b="1" dirty="0" err="1" smtClean="0">
                <a:solidFill>
                  <a:srgbClr val="002060"/>
                </a:solidFill>
                <a:latin typeface="+mj-lt"/>
              </a:rPr>
              <a:t>climate</a:t>
            </a:r>
            <a:r>
              <a:rPr lang="fr-FR" b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fr-FR" b="1" dirty="0" err="1" smtClean="0">
                <a:solidFill>
                  <a:srgbClr val="002060"/>
                </a:solidFill>
                <a:latin typeface="+mj-lt"/>
              </a:rPr>
              <a:t>products</a:t>
            </a:r>
            <a:endParaRPr lang="fr-FR" b="1" dirty="0" smtClean="0">
              <a:solidFill>
                <a:srgbClr val="002060"/>
              </a:solidFill>
              <a:latin typeface="+mj-lt"/>
            </a:endParaRPr>
          </a:p>
          <a:p>
            <a:pPr marL="1588" indent="1588" algn="ctr">
              <a:defRPr/>
            </a:pPr>
            <a:r>
              <a:rPr lang="fr-FR" b="1" dirty="0" err="1" smtClean="0">
                <a:solidFill>
                  <a:srgbClr val="002060"/>
                </a:solidFill>
                <a:latin typeface="+mj-lt"/>
              </a:rPr>
              <a:t>Presentation</a:t>
            </a:r>
            <a:endParaRPr lang="fr-FR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16" name="Ellipse 15"/>
          <p:cNvSpPr/>
          <p:nvPr/>
        </p:nvSpPr>
        <p:spPr>
          <a:xfrm>
            <a:off x="4836630" y="3209683"/>
            <a:ext cx="2206178" cy="120553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 smtClean="0"/>
              <a:t>Discussion </a:t>
            </a:r>
            <a:r>
              <a:rPr lang="fr-FR" dirty="0" smtClean="0"/>
              <a:t>(relevance,</a:t>
            </a:r>
          </a:p>
          <a:p>
            <a:pPr algn="ctr">
              <a:defRPr/>
            </a:pPr>
            <a:r>
              <a:rPr lang="fr-FR" dirty="0" smtClean="0"/>
              <a:t> </a:t>
            </a:r>
            <a:r>
              <a:rPr lang="fr-FR" dirty="0" err="1" smtClean="0"/>
              <a:t>usefulness</a:t>
            </a:r>
            <a:r>
              <a:rPr lang="fr-FR" dirty="0" smtClean="0"/>
              <a:t>, etc.)</a:t>
            </a:r>
            <a:endParaRPr lang="fr-FR" dirty="0"/>
          </a:p>
        </p:txBody>
      </p:sp>
      <p:sp>
        <p:nvSpPr>
          <p:cNvPr id="24" name="Rectangle à coins arrondis 23"/>
          <p:cNvSpPr/>
          <p:nvPr/>
        </p:nvSpPr>
        <p:spPr>
          <a:xfrm>
            <a:off x="2478338" y="4664065"/>
            <a:ext cx="3641477" cy="792088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588" indent="1588" algn="ctr">
              <a:defRPr/>
            </a:pPr>
            <a:r>
              <a:rPr lang="fr-FR" b="1" dirty="0" err="1" smtClean="0">
                <a:solidFill>
                  <a:srgbClr val="002060"/>
                </a:solidFill>
                <a:latin typeface="+mj-lt"/>
              </a:rPr>
              <a:t>Climate</a:t>
            </a:r>
            <a:r>
              <a:rPr lang="fr-FR" b="1" dirty="0" smtClean="0">
                <a:solidFill>
                  <a:srgbClr val="002060"/>
                </a:solidFill>
                <a:latin typeface="+mj-lt"/>
              </a:rPr>
              <a:t> services </a:t>
            </a:r>
            <a:r>
              <a:rPr lang="fr-FR" b="1" dirty="0" smtClean="0">
                <a:solidFill>
                  <a:srgbClr val="002060"/>
                </a:solidFill>
                <a:latin typeface="+mj-lt"/>
              </a:rPr>
              <a:t>perspectives</a:t>
            </a:r>
            <a:endParaRPr lang="fr-FR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25" name="Ellipse 24"/>
          <p:cNvSpPr/>
          <p:nvPr/>
        </p:nvSpPr>
        <p:spPr>
          <a:xfrm>
            <a:off x="3371267" y="5324219"/>
            <a:ext cx="1969965" cy="1226768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/>
              <a:t>Discussion </a:t>
            </a:r>
            <a:r>
              <a:rPr lang="fr-FR" dirty="0" err="1" smtClean="0"/>
              <a:t>Form</a:t>
            </a:r>
            <a:r>
              <a:rPr lang="fr-FR" dirty="0" smtClean="0"/>
              <a:t> / Content</a:t>
            </a:r>
            <a:endParaRPr lang="fr-FR" dirty="0"/>
          </a:p>
        </p:txBody>
      </p:sp>
      <p:sp>
        <p:nvSpPr>
          <p:cNvPr id="49" name="Rectangle à coins arrondis 48"/>
          <p:cNvSpPr/>
          <p:nvPr/>
        </p:nvSpPr>
        <p:spPr>
          <a:xfrm>
            <a:off x="1907705" y="1142984"/>
            <a:ext cx="4608512" cy="444491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588" indent="1588" algn="ctr">
              <a:defRPr/>
            </a:pPr>
            <a:r>
              <a:rPr lang="fr-FR" b="1" dirty="0" err="1" smtClean="0">
                <a:solidFill>
                  <a:srgbClr val="002060"/>
                </a:solidFill>
                <a:latin typeface="+mj-lt"/>
              </a:rPr>
              <a:t>Overview</a:t>
            </a:r>
            <a:r>
              <a:rPr lang="fr-FR" b="1" dirty="0" smtClean="0">
                <a:solidFill>
                  <a:srgbClr val="002060"/>
                </a:solidFill>
                <a:latin typeface="+mj-lt"/>
              </a:rPr>
              <a:t> of </a:t>
            </a:r>
            <a:r>
              <a:rPr lang="fr-FR" b="1" dirty="0" err="1" smtClean="0">
                <a:solidFill>
                  <a:srgbClr val="002060"/>
                </a:solidFill>
                <a:latin typeface="+mj-lt"/>
              </a:rPr>
              <a:t>stakeholder</a:t>
            </a:r>
            <a:r>
              <a:rPr lang="fr-FR" b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fr-FR" b="1" dirty="0" err="1" smtClean="0">
                <a:solidFill>
                  <a:srgbClr val="002060"/>
                </a:solidFill>
                <a:latin typeface="+mj-lt"/>
              </a:rPr>
              <a:t>needs</a:t>
            </a:r>
            <a:endParaRPr lang="fr-FR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51" name="Ellipse 50"/>
          <p:cNvSpPr/>
          <p:nvPr/>
        </p:nvSpPr>
        <p:spPr>
          <a:xfrm>
            <a:off x="3371267" y="1501132"/>
            <a:ext cx="1465363" cy="74988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500" dirty="0"/>
              <a:t>Discussion</a:t>
            </a:r>
          </a:p>
        </p:txBody>
      </p:sp>
      <p:sp>
        <p:nvSpPr>
          <p:cNvPr id="22" name="Text Placeholder 1"/>
          <p:cNvSpPr>
            <a:spLocks noGrp="1"/>
          </p:cNvSpPr>
          <p:nvPr>
            <p:ph type="body" sz="half" idx="2"/>
          </p:nvPr>
        </p:nvSpPr>
        <p:spPr>
          <a:xfrm>
            <a:off x="295275" y="332656"/>
            <a:ext cx="6810375" cy="485775"/>
          </a:xfrm>
        </p:spPr>
        <p:txBody>
          <a:bodyPr/>
          <a:lstStyle/>
          <a:p>
            <a:pPr>
              <a:defRPr/>
            </a:pPr>
            <a:r>
              <a:rPr lang="it-IT" sz="2800" dirty="0" smtClean="0"/>
              <a:t>WS structure : a participatory approach</a:t>
            </a:r>
            <a:endParaRPr lang="it-IT" sz="2800" dirty="0"/>
          </a:p>
        </p:txBody>
      </p:sp>
      <p:sp>
        <p:nvSpPr>
          <p:cNvPr id="26" name="Ellipse 25"/>
          <p:cNvSpPr/>
          <p:nvPr/>
        </p:nvSpPr>
        <p:spPr>
          <a:xfrm>
            <a:off x="1165089" y="3209683"/>
            <a:ext cx="2206178" cy="120553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dirty="0" smtClean="0"/>
              <a:t>Discussion (relevance</a:t>
            </a:r>
            <a:r>
              <a:rPr lang="fr-FR" dirty="0" smtClean="0"/>
              <a:t>,     </a:t>
            </a:r>
            <a:r>
              <a:rPr lang="fr-FR" dirty="0" err="1" smtClean="0"/>
              <a:t>usefulness</a:t>
            </a:r>
            <a:r>
              <a:rPr lang="fr-FR" dirty="0" smtClean="0"/>
              <a:t>, </a:t>
            </a:r>
            <a:r>
              <a:rPr lang="fr-FR" dirty="0" smtClean="0"/>
              <a:t>    etc</a:t>
            </a:r>
            <a:r>
              <a:rPr lang="fr-FR" dirty="0" smtClean="0"/>
              <a:t>.)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3"/>
          <p:cNvSpPr>
            <a:spLocks noGrp="1"/>
          </p:cNvSpPr>
          <p:nvPr>
            <p:ph type="title"/>
          </p:nvPr>
        </p:nvSpPr>
        <p:spPr>
          <a:xfrm>
            <a:off x="1115616" y="3124200"/>
            <a:ext cx="7488832" cy="136207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it-IT" b="1" dirty="0" smtClean="0"/>
              <a:t>Main Results</a:t>
            </a:r>
            <a:endParaRPr lang="it-IT" b="1" dirty="0" smtClean="0"/>
          </a:p>
        </p:txBody>
      </p:sp>
      <p:sp>
        <p:nvSpPr>
          <p:cNvPr id="6" name="Text Placeholder 4"/>
          <p:cNvSpPr>
            <a:spLocks noGrp="1"/>
          </p:cNvSpPr>
          <p:nvPr>
            <p:ph type="body" idx="1"/>
          </p:nvPr>
        </p:nvSpPr>
        <p:spPr>
          <a:xfrm>
            <a:off x="1115616" y="4486275"/>
            <a:ext cx="5638800" cy="1500188"/>
          </a:xfrm>
        </p:spPr>
        <p:txBody>
          <a:bodyPr>
            <a:normAutofit/>
          </a:bodyPr>
          <a:lstStyle/>
          <a:p>
            <a:pPr eaLnBrk="1" hangingPunct="1">
              <a:buFont typeface="Arial" charset="0"/>
              <a:buNone/>
              <a:defRPr/>
            </a:pPr>
            <a:endParaRPr lang="it-IT" sz="24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3"/>
          <p:cNvSpPr>
            <a:spLocks noGrp="1"/>
          </p:cNvSpPr>
          <p:nvPr>
            <p:ph type="title"/>
          </p:nvPr>
        </p:nvSpPr>
        <p:spPr>
          <a:xfrm>
            <a:off x="1115616" y="3124200"/>
            <a:ext cx="7488832" cy="136207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it-IT" i="1" dirty="0" smtClean="0"/>
              <a:t>Successfull products</a:t>
            </a:r>
            <a:endParaRPr lang="it-IT" i="1" dirty="0" smtClean="0"/>
          </a:p>
        </p:txBody>
      </p:sp>
      <p:sp>
        <p:nvSpPr>
          <p:cNvPr id="6" name="Text Placeholder 4"/>
          <p:cNvSpPr>
            <a:spLocks noGrp="1"/>
          </p:cNvSpPr>
          <p:nvPr>
            <p:ph type="body" idx="1"/>
          </p:nvPr>
        </p:nvSpPr>
        <p:spPr>
          <a:xfrm>
            <a:off x="1115616" y="4486275"/>
            <a:ext cx="5638800" cy="1500188"/>
          </a:xfrm>
        </p:spPr>
        <p:txBody>
          <a:bodyPr>
            <a:normAutofit/>
          </a:bodyPr>
          <a:lstStyle/>
          <a:p>
            <a:pPr eaLnBrk="1" hangingPunct="1">
              <a:buFont typeface="Arial" charset="0"/>
              <a:buNone/>
              <a:defRPr/>
            </a:pPr>
            <a:endParaRPr lang="it-IT" sz="24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Present</a:t>
            </a:r>
            <a:r>
              <a:rPr lang="fr-FR" dirty="0" smtClean="0"/>
              <a:t> </a:t>
            </a:r>
            <a:r>
              <a:rPr lang="fr-FR" dirty="0" err="1" smtClean="0"/>
              <a:t>climate</a:t>
            </a:r>
            <a:r>
              <a:rPr lang="fr-FR" dirty="0" smtClean="0"/>
              <a:t> </a:t>
            </a:r>
            <a:r>
              <a:rPr lang="fr-FR" dirty="0" err="1" smtClean="0"/>
              <a:t>products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fr-FR" dirty="0" smtClean="0"/>
              <a:t>Ex: TCI - </a:t>
            </a:r>
            <a:r>
              <a:rPr lang="fr-FR" dirty="0" err="1" smtClean="0"/>
              <a:t>Tunisia</a:t>
            </a:r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1" y="1357298"/>
            <a:ext cx="8072494" cy="5354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Present</a:t>
            </a:r>
            <a:r>
              <a:rPr lang="fr-FR" dirty="0" smtClean="0"/>
              <a:t> </a:t>
            </a:r>
            <a:r>
              <a:rPr lang="fr-FR" dirty="0" err="1" smtClean="0"/>
              <a:t>climate</a:t>
            </a:r>
            <a:r>
              <a:rPr lang="fr-FR" dirty="0" smtClean="0"/>
              <a:t> </a:t>
            </a:r>
            <a:r>
              <a:rPr lang="fr-FR" dirty="0" err="1" smtClean="0"/>
              <a:t>products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fr-FR" dirty="0" smtClean="0"/>
              <a:t>Ex: </a:t>
            </a:r>
            <a:r>
              <a:rPr lang="fr-FR" dirty="0" err="1" smtClean="0"/>
              <a:t>Tunisia</a:t>
            </a:r>
            <a:r>
              <a:rPr lang="fr-FR" dirty="0" smtClean="0"/>
              <a:t> </a:t>
            </a:r>
            <a:r>
              <a:rPr lang="fr-FR" dirty="0" err="1" smtClean="0"/>
              <a:t>Indicators</a:t>
            </a:r>
            <a:r>
              <a:rPr lang="fr-FR" dirty="0" smtClean="0"/>
              <a:t> of </a:t>
            </a:r>
            <a:r>
              <a:rPr lang="fr-FR" dirty="0" err="1" smtClean="0"/>
              <a:t>bathing</a:t>
            </a:r>
            <a:r>
              <a:rPr lang="fr-FR" dirty="0" smtClean="0"/>
              <a:t> </a:t>
            </a:r>
            <a:r>
              <a:rPr lang="fr-FR" dirty="0" err="1" smtClean="0"/>
              <a:t>season</a:t>
            </a:r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 l="34041" t="20508" r="19290" b="16016"/>
          <a:stretch>
            <a:fillRect/>
          </a:stretch>
        </p:blipFill>
        <p:spPr bwMode="auto">
          <a:xfrm>
            <a:off x="857224" y="1399320"/>
            <a:ext cx="6858048" cy="5244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Future </a:t>
            </a:r>
            <a:r>
              <a:rPr lang="fr-FR" dirty="0" err="1" smtClean="0"/>
              <a:t>products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fr-FR" dirty="0" smtClean="0"/>
              <a:t>Ex: Evolution of </a:t>
            </a:r>
            <a:r>
              <a:rPr lang="fr-FR" dirty="0" err="1" smtClean="0"/>
              <a:t>temperatures</a:t>
            </a:r>
            <a:r>
              <a:rPr lang="fr-FR" dirty="0" smtClean="0"/>
              <a:t> in </a:t>
            </a:r>
            <a:r>
              <a:rPr lang="fr-FR" dirty="0" err="1" smtClean="0"/>
              <a:t>high</a:t>
            </a:r>
            <a:r>
              <a:rPr lang="fr-FR" dirty="0" smtClean="0"/>
              <a:t> </a:t>
            </a:r>
            <a:r>
              <a:rPr lang="fr-FR" dirty="0" err="1" smtClean="0"/>
              <a:t>mountain</a:t>
            </a:r>
            <a:r>
              <a:rPr lang="fr-FR" dirty="0" smtClean="0"/>
              <a:t> areas</a:t>
            </a:r>
            <a:endParaRPr lang="fr-FR" dirty="0"/>
          </a:p>
        </p:txBody>
      </p:sp>
      <p:pic>
        <p:nvPicPr>
          <p:cNvPr id="5" name="Picture 44" descr="S:\dubois\SCAMPEI\TX_scampei_summer_2500_40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4274" y="2000240"/>
            <a:ext cx="3711130" cy="2978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3" descr="S:\dubois\SCAMPEI\TX_scampei_summer_1500_25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5654" y="2019546"/>
            <a:ext cx="3919384" cy="3025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34"/>
          <p:cNvSpPr>
            <a:spLocks noChangeArrowheads="1"/>
          </p:cNvSpPr>
          <p:nvPr/>
        </p:nvSpPr>
        <p:spPr bwMode="auto">
          <a:xfrm>
            <a:off x="1545667" y="5500702"/>
            <a:ext cx="57626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2000"/>
              </a:spcBef>
              <a:buClr>
                <a:schemeClr val="accent1"/>
              </a:buClr>
              <a:buSzPct val="75000"/>
              <a:buFont typeface="Wingdings" pitchFamily="2" charset="2"/>
              <a:buNone/>
            </a:pPr>
            <a:r>
              <a:rPr lang="en-US" sz="1200" dirty="0">
                <a:solidFill>
                  <a:srgbClr val="002060"/>
                </a:solidFill>
                <a:cs typeface="Arial" pitchFamily="34" charset="0"/>
              </a:rPr>
              <a:t>Model ensemble mean (black line) for the T°C maximum. The envelop represents the minimum and maximum changes obtained by the different simulations. </a:t>
            </a:r>
          </a:p>
        </p:txBody>
      </p:sp>
      <p:pic>
        <p:nvPicPr>
          <p:cNvPr id="8" name="Picture 40" descr="S:\dubois\SCAMPEI\table_TX_temperature_summer_1500_250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831" y="1323023"/>
            <a:ext cx="1478836" cy="1911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1" descr="S:\dubois\SCAMPEI\table_TX_temperature_summer_2500_400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88688" y="1323023"/>
            <a:ext cx="1312700" cy="1701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Relevance of the </a:t>
            </a:r>
            <a:r>
              <a:rPr lang="fr-FR" dirty="0" err="1" smtClean="0"/>
              <a:t>products</a:t>
            </a:r>
            <a:endParaRPr lang="fr-FR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-82117" y="1052736"/>
            <a:ext cx="813690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2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179512" y="1556791"/>
            <a:ext cx="8136948" cy="3195485"/>
          </a:xfrm>
        </p:spPr>
        <p:txBody>
          <a:bodyPr/>
          <a:lstStyle/>
          <a:p>
            <a:r>
              <a:rPr lang="en-US" sz="2800" dirty="0" smtClean="0"/>
              <a:t>Good representation (</a:t>
            </a:r>
            <a:r>
              <a:rPr lang="en-US" sz="2800" dirty="0" err="1" smtClean="0"/>
              <a:t>backgound</a:t>
            </a:r>
            <a:r>
              <a:rPr lang="en-US" sz="2800" dirty="0" smtClean="0"/>
              <a:t>, format), easy to understand</a:t>
            </a:r>
          </a:p>
          <a:p>
            <a:r>
              <a:rPr lang="en-US" sz="2800" dirty="0" smtClean="0"/>
              <a:t> </a:t>
            </a:r>
            <a:r>
              <a:rPr lang="en-US" sz="2800" dirty="0" smtClean="0"/>
              <a:t>A better understanding of tourism and climate change </a:t>
            </a:r>
            <a:r>
              <a:rPr lang="en-US" sz="2800" dirty="0" smtClean="0"/>
              <a:t>(spatial and timescale)</a:t>
            </a:r>
          </a:p>
          <a:p>
            <a:r>
              <a:rPr lang="en-US" sz="2800" dirty="0" smtClean="0"/>
              <a:t>Better </a:t>
            </a:r>
            <a:r>
              <a:rPr lang="en-US" sz="2800" dirty="0" smtClean="0"/>
              <a:t>use of the country's potential climate and diversification of tourism </a:t>
            </a:r>
            <a:r>
              <a:rPr lang="en-US" sz="2800" dirty="0" smtClean="0"/>
              <a:t>activities (Tunisia) </a:t>
            </a:r>
          </a:p>
          <a:p>
            <a:r>
              <a:rPr lang="en-US" sz="2800" dirty="0" smtClean="0"/>
              <a:t>Good tool to rise awareness (</a:t>
            </a:r>
            <a:r>
              <a:rPr lang="en-US" sz="2800" dirty="0" err="1" smtClean="0"/>
              <a:t>Savoie</a:t>
            </a:r>
            <a:r>
              <a:rPr lang="en-US" sz="2800" dirty="0" smtClean="0"/>
              <a:t>)</a:t>
            </a:r>
          </a:p>
          <a:p>
            <a:r>
              <a:rPr lang="en-US" sz="2800" dirty="0" smtClean="0"/>
              <a:t>…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fr-FR" sz="2400" dirty="0" smtClean="0"/>
          </a:p>
          <a:p>
            <a:pPr>
              <a:buNone/>
            </a:pPr>
            <a:endParaRPr lang="fr-F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3"/>
          <p:cNvSpPr>
            <a:spLocks noGrp="1"/>
          </p:cNvSpPr>
          <p:nvPr>
            <p:ph type="title"/>
          </p:nvPr>
        </p:nvSpPr>
        <p:spPr>
          <a:xfrm>
            <a:off x="1115616" y="3124200"/>
            <a:ext cx="7488832" cy="136207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it-IT" i="1" dirty="0" smtClean="0"/>
              <a:t>Other feedbacks</a:t>
            </a:r>
            <a:endParaRPr lang="it-IT" i="1" dirty="0" smtClean="0"/>
          </a:p>
        </p:txBody>
      </p:sp>
      <p:sp>
        <p:nvSpPr>
          <p:cNvPr id="6" name="Text Placeholder 4"/>
          <p:cNvSpPr>
            <a:spLocks noGrp="1"/>
          </p:cNvSpPr>
          <p:nvPr>
            <p:ph type="body" idx="1"/>
          </p:nvPr>
        </p:nvSpPr>
        <p:spPr>
          <a:xfrm>
            <a:off x="1115616" y="4486275"/>
            <a:ext cx="5638800" cy="1500188"/>
          </a:xfrm>
        </p:spPr>
        <p:txBody>
          <a:bodyPr>
            <a:normAutofit/>
          </a:bodyPr>
          <a:lstStyle/>
          <a:p>
            <a:pPr eaLnBrk="1" hangingPunct="1">
              <a:buFont typeface="Arial" charset="0"/>
              <a:buNone/>
              <a:defRPr/>
            </a:pPr>
            <a:endParaRPr lang="it-IT" sz="24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Limitation and perspectives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Need</a:t>
            </a:r>
            <a:r>
              <a:rPr lang="fr-FR" dirty="0" smtClean="0"/>
              <a:t> to </a:t>
            </a:r>
            <a:r>
              <a:rPr lang="fr-FR" dirty="0" err="1" smtClean="0"/>
              <a:t>diversify</a:t>
            </a:r>
            <a:r>
              <a:rPr lang="fr-FR" dirty="0" smtClean="0"/>
              <a:t> </a:t>
            </a:r>
            <a:r>
              <a:rPr lang="fr-FR" b="1" dirty="0" err="1" smtClean="0"/>
              <a:t>climate</a:t>
            </a:r>
            <a:r>
              <a:rPr lang="fr-FR" b="1" dirty="0" smtClean="0"/>
              <a:t> </a:t>
            </a:r>
            <a:r>
              <a:rPr lang="fr-FR" b="1" dirty="0" err="1" smtClean="0"/>
              <a:t>paramaters</a:t>
            </a:r>
            <a:r>
              <a:rPr lang="fr-FR" b="1" dirty="0" smtClean="0"/>
              <a:t> </a:t>
            </a:r>
            <a:r>
              <a:rPr lang="fr-FR" dirty="0" smtClean="0"/>
              <a:t>for </a:t>
            </a:r>
            <a:r>
              <a:rPr lang="fr-FR" dirty="0" err="1" smtClean="0"/>
              <a:t>successfull</a:t>
            </a:r>
            <a:r>
              <a:rPr lang="fr-FR" dirty="0" smtClean="0"/>
              <a:t> </a:t>
            </a:r>
            <a:r>
              <a:rPr lang="fr-FR" dirty="0" err="1" smtClean="0"/>
              <a:t>products</a:t>
            </a:r>
            <a:r>
              <a:rPr lang="fr-FR" dirty="0" smtClean="0"/>
              <a:t> </a:t>
            </a:r>
            <a:endParaRPr lang="fr-FR" dirty="0" smtClean="0"/>
          </a:p>
          <a:p>
            <a:pPr lvl="1"/>
            <a:r>
              <a:rPr lang="fr-FR" dirty="0" smtClean="0"/>
              <a:t>Ex : </a:t>
            </a:r>
            <a:r>
              <a:rPr lang="fr-FR" dirty="0" err="1" smtClean="0"/>
              <a:t>Extend</a:t>
            </a:r>
            <a:r>
              <a:rPr lang="fr-FR" dirty="0" smtClean="0"/>
              <a:t> the SST </a:t>
            </a:r>
            <a:r>
              <a:rPr lang="fr-FR" dirty="0" err="1" smtClean="0"/>
              <a:t>forecast</a:t>
            </a:r>
            <a:r>
              <a:rPr lang="fr-FR" dirty="0" smtClean="0"/>
              <a:t> to </a:t>
            </a:r>
            <a:r>
              <a:rPr lang="fr-FR" dirty="0" err="1" smtClean="0"/>
              <a:t>temperature</a:t>
            </a:r>
            <a:r>
              <a:rPr lang="fr-FR" dirty="0" smtClean="0"/>
              <a:t>, </a:t>
            </a:r>
            <a:r>
              <a:rPr lang="fr-FR" dirty="0" err="1" smtClean="0"/>
              <a:t>precipitation</a:t>
            </a:r>
            <a:r>
              <a:rPr lang="fr-FR" dirty="0" smtClean="0"/>
              <a:t>, </a:t>
            </a:r>
            <a:r>
              <a:rPr lang="fr-FR" dirty="0" err="1" smtClean="0"/>
              <a:t>extremes</a:t>
            </a:r>
            <a:r>
              <a:rPr lang="fr-FR" dirty="0" smtClean="0"/>
              <a:t> </a:t>
            </a:r>
            <a:r>
              <a:rPr lang="fr-FR" dirty="0" err="1" smtClean="0"/>
              <a:t>events</a:t>
            </a:r>
            <a:endParaRPr lang="fr-FR" dirty="0" smtClean="0"/>
          </a:p>
          <a:p>
            <a:r>
              <a:rPr lang="fr-FR" dirty="0" err="1" smtClean="0"/>
              <a:t>Need</a:t>
            </a:r>
            <a:r>
              <a:rPr lang="fr-FR" dirty="0" smtClean="0"/>
              <a:t> to </a:t>
            </a:r>
            <a:r>
              <a:rPr lang="fr-FR" dirty="0" err="1" smtClean="0"/>
              <a:t>diversify</a:t>
            </a:r>
            <a:r>
              <a:rPr lang="fr-FR" dirty="0" smtClean="0"/>
              <a:t> </a:t>
            </a:r>
            <a:r>
              <a:rPr lang="fr-FR" b="1" dirty="0" smtClean="0"/>
              <a:t>time </a:t>
            </a:r>
            <a:r>
              <a:rPr lang="fr-FR" b="1" dirty="0" err="1" smtClean="0"/>
              <a:t>scales</a:t>
            </a:r>
            <a:r>
              <a:rPr lang="fr-FR" b="1" dirty="0" smtClean="0"/>
              <a:t> </a:t>
            </a:r>
            <a:r>
              <a:rPr lang="fr-FR" dirty="0" err="1" smtClean="0"/>
              <a:t>according</a:t>
            </a:r>
            <a:r>
              <a:rPr lang="fr-FR" dirty="0" smtClean="0"/>
              <a:t> to </a:t>
            </a:r>
            <a:r>
              <a:rPr lang="fr-FR" dirty="0" err="1" smtClean="0"/>
              <a:t>stakeholders</a:t>
            </a:r>
            <a:endParaRPr lang="fr-FR" dirty="0" smtClean="0"/>
          </a:p>
          <a:p>
            <a:pPr lvl="1"/>
            <a:r>
              <a:rPr lang="fr-FR" dirty="0" smtClean="0"/>
              <a:t>Ex : </a:t>
            </a:r>
            <a:r>
              <a:rPr lang="fr-FR" dirty="0" err="1" smtClean="0"/>
              <a:t>Need</a:t>
            </a:r>
            <a:r>
              <a:rPr lang="fr-FR" dirty="0" smtClean="0"/>
              <a:t> to focus on more short </a:t>
            </a:r>
            <a:r>
              <a:rPr lang="fr-FR" dirty="0" err="1" smtClean="0"/>
              <a:t>term</a:t>
            </a:r>
            <a:r>
              <a:rPr lang="fr-FR" dirty="0" smtClean="0"/>
              <a:t> </a:t>
            </a:r>
            <a:r>
              <a:rPr lang="fr-FR" dirty="0" err="1" smtClean="0"/>
              <a:t>products</a:t>
            </a:r>
            <a:r>
              <a:rPr lang="fr-FR" dirty="0" smtClean="0"/>
              <a:t> for </a:t>
            </a:r>
            <a:r>
              <a:rPr lang="fr-FR" dirty="0" err="1" smtClean="0"/>
              <a:t>operational</a:t>
            </a:r>
            <a:r>
              <a:rPr lang="fr-FR" dirty="0" smtClean="0"/>
              <a:t> management in Savoie (long </a:t>
            </a:r>
            <a:r>
              <a:rPr lang="fr-FR" dirty="0" err="1" smtClean="0"/>
              <a:t>term</a:t>
            </a:r>
            <a:r>
              <a:rPr lang="fr-FR" dirty="0" smtClean="0"/>
              <a:t> </a:t>
            </a:r>
            <a:r>
              <a:rPr lang="fr-FR" dirty="0" err="1" smtClean="0"/>
              <a:t>products</a:t>
            </a:r>
            <a:r>
              <a:rPr lang="fr-FR" dirty="0" smtClean="0"/>
              <a:t> are not </a:t>
            </a:r>
            <a:r>
              <a:rPr lang="fr-FR" dirty="0" err="1" smtClean="0"/>
              <a:t>so</a:t>
            </a:r>
            <a:r>
              <a:rPr lang="fr-FR" dirty="0" smtClean="0"/>
              <a:t> relevant) / </a:t>
            </a:r>
            <a:r>
              <a:rPr lang="fr-FR" dirty="0" err="1" smtClean="0"/>
              <a:t>Need</a:t>
            </a:r>
            <a:r>
              <a:rPr lang="fr-FR" dirty="0" smtClean="0"/>
              <a:t> to </a:t>
            </a:r>
            <a:r>
              <a:rPr lang="fr-FR" dirty="0" err="1" smtClean="0"/>
              <a:t>develop</a:t>
            </a:r>
            <a:r>
              <a:rPr lang="fr-FR" dirty="0" smtClean="0"/>
              <a:t> Futur conditions for TCI</a:t>
            </a:r>
          </a:p>
          <a:p>
            <a:r>
              <a:rPr lang="fr-FR" dirty="0" err="1" smtClean="0"/>
              <a:t>Need</a:t>
            </a:r>
            <a:r>
              <a:rPr lang="fr-FR" dirty="0" smtClean="0"/>
              <a:t> to </a:t>
            </a:r>
            <a:r>
              <a:rPr lang="fr-FR" dirty="0" err="1" smtClean="0"/>
              <a:t>improve</a:t>
            </a:r>
            <a:r>
              <a:rPr lang="fr-FR" dirty="0" smtClean="0"/>
              <a:t> </a:t>
            </a:r>
            <a:r>
              <a:rPr lang="fr-FR" b="1" dirty="0" smtClean="0"/>
              <a:t>the format </a:t>
            </a:r>
            <a:r>
              <a:rPr lang="fr-FR" dirty="0" smtClean="0"/>
              <a:t>of </a:t>
            </a:r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products</a:t>
            </a:r>
            <a:endParaRPr lang="fr-FR" dirty="0" smtClean="0"/>
          </a:p>
          <a:p>
            <a:pPr lvl="1"/>
            <a:r>
              <a:rPr lang="fr-FR" dirty="0" smtClean="0"/>
              <a:t>Ex : Future </a:t>
            </a:r>
            <a:r>
              <a:rPr lang="fr-FR" dirty="0" err="1" smtClean="0"/>
              <a:t>Climate</a:t>
            </a:r>
            <a:r>
              <a:rPr lang="fr-FR" dirty="0" smtClean="0"/>
              <a:t> change in </a:t>
            </a:r>
            <a:r>
              <a:rPr lang="fr-FR" dirty="0" err="1" smtClean="0"/>
              <a:t>Tunisia</a:t>
            </a:r>
            <a:r>
              <a:rPr lang="fr-FR" dirty="0" smtClean="0"/>
              <a:t> + </a:t>
            </a:r>
            <a:r>
              <a:rPr lang="fr-FR" dirty="0" err="1" smtClean="0"/>
              <a:t>extremes</a:t>
            </a:r>
            <a:r>
              <a:rPr lang="fr-FR" dirty="0" smtClean="0"/>
              <a:t> </a:t>
            </a:r>
            <a:r>
              <a:rPr lang="fr-FR" dirty="0" err="1" smtClean="0"/>
              <a:t>events</a:t>
            </a:r>
            <a:r>
              <a:rPr lang="fr-FR" dirty="0" smtClean="0"/>
              <a:t> in </a:t>
            </a:r>
            <a:r>
              <a:rPr lang="fr-FR" dirty="0" smtClean="0"/>
              <a:t>Savoie</a:t>
            </a:r>
          </a:p>
          <a:p>
            <a:r>
              <a:rPr lang="fr-FR" dirty="0" err="1" smtClean="0"/>
              <a:t>Need</a:t>
            </a:r>
            <a:r>
              <a:rPr lang="fr-FR" dirty="0" smtClean="0"/>
              <a:t> </a:t>
            </a:r>
            <a:r>
              <a:rPr lang="fr-FR" dirty="0" smtClean="0"/>
              <a:t>to </a:t>
            </a:r>
            <a:r>
              <a:rPr lang="fr-FR" dirty="0" err="1" smtClean="0"/>
              <a:t>correlate</a:t>
            </a:r>
            <a:r>
              <a:rPr lang="fr-FR" dirty="0" smtClean="0"/>
              <a:t> </a:t>
            </a:r>
            <a:r>
              <a:rPr lang="fr-FR" dirty="0" err="1" smtClean="0"/>
              <a:t>products</a:t>
            </a:r>
            <a:r>
              <a:rPr lang="fr-FR" dirty="0" smtClean="0"/>
              <a:t> to impact </a:t>
            </a:r>
            <a:r>
              <a:rPr lang="fr-FR" dirty="0" err="1" smtClean="0"/>
              <a:t>studies</a:t>
            </a:r>
            <a:endParaRPr lang="fr-FR" b="1" dirty="0" smtClean="0"/>
          </a:p>
          <a:p>
            <a:pPr lvl="1"/>
            <a:r>
              <a:rPr lang="fr-FR" dirty="0" smtClean="0"/>
              <a:t>Ex : </a:t>
            </a:r>
            <a:r>
              <a:rPr lang="fr-FR" dirty="0" err="1" smtClean="0"/>
              <a:t>Temperature</a:t>
            </a:r>
            <a:r>
              <a:rPr lang="fr-FR" dirty="0" smtClean="0"/>
              <a:t> of </a:t>
            </a:r>
            <a:r>
              <a:rPr lang="fr-FR" dirty="0" err="1" smtClean="0"/>
              <a:t>moutain</a:t>
            </a:r>
            <a:r>
              <a:rPr lang="fr-FR" dirty="0" smtClean="0"/>
              <a:t> </a:t>
            </a:r>
            <a:r>
              <a:rPr lang="fr-FR" dirty="0" err="1" smtClean="0"/>
              <a:t>lakes</a:t>
            </a:r>
            <a:r>
              <a:rPr lang="fr-FR" dirty="0" smtClean="0"/>
              <a:t> in Savoie</a:t>
            </a:r>
            <a:endParaRPr lang="fr-FR" dirty="0" smtClean="0"/>
          </a:p>
          <a:p>
            <a:r>
              <a:rPr lang="fr-FR" dirty="0" err="1" smtClean="0"/>
              <a:t>Need</a:t>
            </a:r>
            <a:r>
              <a:rPr lang="fr-FR" dirty="0" smtClean="0"/>
              <a:t> to </a:t>
            </a:r>
            <a:r>
              <a:rPr lang="fr-FR" dirty="0" err="1" smtClean="0"/>
              <a:t>find</a:t>
            </a:r>
            <a:r>
              <a:rPr lang="fr-FR" dirty="0" smtClean="0"/>
              <a:t> the best </a:t>
            </a:r>
            <a:r>
              <a:rPr lang="fr-FR" b="1" dirty="0" err="1" smtClean="0"/>
              <a:t>way</a:t>
            </a:r>
            <a:r>
              <a:rPr lang="fr-FR" b="1" dirty="0" smtClean="0"/>
              <a:t> of diffusion + production </a:t>
            </a:r>
            <a:endParaRPr lang="fr-FR" b="1" dirty="0" smtClean="0"/>
          </a:p>
          <a:p>
            <a:pPr lvl="1"/>
            <a:r>
              <a:rPr lang="fr-FR" dirty="0" smtClean="0"/>
              <a:t>Ex </a:t>
            </a:r>
            <a:r>
              <a:rPr lang="fr-FR" dirty="0" smtClean="0"/>
              <a:t>: via local or national institution, newsletter, mobile application etc.</a:t>
            </a:r>
          </a:p>
          <a:p>
            <a:pPr lvl="1">
              <a:buNone/>
            </a:pPr>
            <a:endParaRPr lang="fr-FR" b="1" dirty="0" smtClean="0"/>
          </a:p>
          <a:p>
            <a:pPr lvl="1">
              <a:buNone/>
            </a:pPr>
            <a:endParaRPr lang="fr-FR" dirty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Examples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fr-FR" dirty="0" smtClean="0"/>
              <a:t>Format </a:t>
            </a:r>
            <a:r>
              <a:rPr lang="fr-FR" dirty="0" err="1" smtClean="0"/>
              <a:t>that</a:t>
            </a:r>
            <a:r>
              <a:rPr lang="fr-FR" dirty="0" smtClean="0"/>
              <a:t> has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improved</a:t>
            </a:r>
            <a:r>
              <a:rPr lang="fr-FR" dirty="0" smtClean="0"/>
              <a:t> - </a:t>
            </a:r>
            <a:r>
              <a:rPr lang="fr-FR" dirty="0" err="1" smtClean="0"/>
              <a:t>Tunisia</a:t>
            </a:r>
            <a:endParaRPr lang="fr-FR" dirty="0"/>
          </a:p>
        </p:txBody>
      </p:sp>
      <p:pic>
        <p:nvPicPr>
          <p:cNvPr id="6" name="Picture 19" descr="BAR_tas_AVG_BOX_JANFEBDEC_TUNISIA_1950_21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07" y="1554149"/>
            <a:ext cx="4197262" cy="2732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0" descr="BAR_pr_AVG_BOX_JANFEBDEC_TUNISIA_1950_21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80278" y="1554149"/>
            <a:ext cx="4007091" cy="2732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35"/>
          <p:cNvSpPr>
            <a:spLocks noChangeArrowheads="1"/>
          </p:cNvSpPr>
          <p:nvPr/>
        </p:nvSpPr>
        <p:spPr bwMode="auto">
          <a:xfrm>
            <a:off x="0" y="5000636"/>
            <a:ext cx="9220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rgbClr val="002060"/>
                </a:solidFill>
                <a:cs typeface="Arial" pitchFamily="34" charset="0"/>
              </a:rPr>
              <a:t>Fig 1: Histogram of ENSEMBLES  Regional Climate Models (RCMs) for foreseen changes in winter precipitation and temperature over Tunisia. </a:t>
            </a:r>
            <a:r>
              <a:rPr lang="fr-FR" sz="1000" dirty="0">
                <a:solidFill>
                  <a:srgbClr val="002060"/>
                </a:solidFill>
                <a:cs typeface="Arial" pitchFamily="34" charset="0"/>
              </a:rPr>
              <a:t>The </a:t>
            </a:r>
            <a:r>
              <a:rPr lang="fr-FR" sz="1000" dirty="0" err="1">
                <a:solidFill>
                  <a:srgbClr val="002060"/>
                </a:solidFill>
                <a:cs typeface="Arial" pitchFamily="34" charset="0"/>
              </a:rPr>
              <a:t>grafic</a:t>
            </a:r>
            <a:r>
              <a:rPr lang="fr-FR" sz="1000" dirty="0">
                <a:solidFill>
                  <a:srgbClr val="002060"/>
                </a:solidFill>
                <a:cs typeface="Arial" pitchFamily="34" charset="0"/>
              </a:rPr>
              <a:t> shows </a:t>
            </a:r>
            <a:r>
              <a:rPr lang="en-US" sz="1000" dirty="0">
                <a:solidFill>
                  <a:srgbClr val="002060"/>
                </a:solidFill>
                <a:cs typeface="Arial" pitchFamily="34" charset="0"/>
              </a:rPr>
              <a:t>the mean of air surface temperature </a:t>
            </a:r>
            <a:r>
              <a:rPr lang="en-US" sz="1000" dirty="0" err="1">
                <a:solidFill>
                  <a:srgbClr val="002060"/>
                </a:solidFill>
                <a:cs typeface="Arial" pitchFamily="34" charset="0"/>
              </a:rPr>
              <a:t>tas</a:t>
            </a:r>
            <a:r>
              <a:rPr lang="en-US" sz="1000" dirty="0">
                <a:solidFill>
                  <a:srgbClr val="002060"/>
                </a:solidFill>
                <a:cs typeface="Arial" pitchFamily="34" charset="0"/>
              </a:rPr>
              <a:t> (a) and precipitation pr (b)  for the 2041-2050 period against 1971-1980  in IPCC A1B scenario simulations</a:t>
            </a:r>
            <a:endParaRPr lang="fr-FR" sz="1000" dirty="0">
              <a:solidFill>
                <a:srgbClr val="002060"/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3"/>
          <p:cNvSpPr>
            <a:spLocks noGrp="1"/>
          </p:cNvSpPr>
          <p:nvPr>
            <p:ph type="title"/>
          </p:nvPr>
        </p:nvSpPr>
        <p:spPr>
          <a:xfrm>
            <a:off x="714375" y="2492896"/>
            <a:ext cx="7985125" cy="367240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- </a:t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- WP Overview</a:t>
            </a:r>
            <a:br>
              <a:rPr lang="it-IT" dirty="0" smtClean="0"/>
            </a:br>
            <a:r>
              <a:rPr lang="it-IT" dirty="0" smtClean="0"/>
              <a:t>- </a:t>
            </a:r>
            <a:r>
              <a:rPr lang="it-IT" dirty="0" smtClean="0"/>
              <a:t>Answering user needs </a:t>
            </a:r>
            <a:r>
              <a:rPr lang="it-IT" sz="3100" dirty="0" smtClean="0"/>
              <a:t>(approach and overview of the products)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- </a:t>
            </a:r>
            <a:r>
              <a:rPr lang="it-IT" dirty="0" smtClean="0"/>
              <a:t>Main results and feedbacks from SH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- Next steps</a:t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endParaRPr lang="it-I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Examples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fr-FR" dirty="0" smtClean="0"/>
              <a:t>Format </a:t>
            </a:r>
            <a:r>
              <a:rPr lang="fr-FR" dirty="0" err="1" smtClean="0"/>
              <a:t>that</a:t>
            </a:r>
            <a:r>
              <a:rPr lang="fr-FR" dirty="0" smtClean="0"/>
              <a:t> has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improved</a:t>
            </a:r>
            <a:r>
              <a:rPr lang="fr-FR" dirty="0" smtClean="0"/>
              <a:t> - Savoie</a:t>
            </a:r>
            <a:endParaRPr lang="fr-F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323023"/>
            <a:ext cx="6537325" cy="558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Examples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fr-FR" dirty="0" smtClean="0"/>
              <a:t>Relevant but not </a:t>
            </a:r>
            <a:r>
              <a:rPr lang="fr-FR" dirty="0" err="1" smtClean="0"/>
              <a:t>sufficient</a:t>
            </a:r>
            <a:endParaRPr lang="fr-F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500174"/>
            <a:ext cx="7169595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3"/>
          <p:cNvSpPr>
            <a:spLocks noGrp="1"/>
          </p:cNvSpPr>
          <p:nvPr>
            <p:ph type="title"/>
          </p:nvPr>
        </p:nvSpPr>
        <p:spPr>
          <a:xfrm>
            <a:off x="1115616" y="3124200"/>
            <a:ext cx="7488832" cy="136207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it-IT" b="1" dirty="0" smtClean="0"/>
              <a:t>Next steps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idx="1"/>
          </p:nvPr>
        </p:nvSpPr>
        <p:spPr>
          <a:xfrm>
            <a:off x="1115616" y="4486275"/>
            <a:ext cx="5638800" cy="1500188"/>
          </a:xfrm>
        </p:spPr>
        <p:txBody>
          <a:bodyPr>
            <a:normAutofit/>
          </a:bodyPr>
          <a:lstStyle/>
          <a:p>
            <a:pPr eaLnBrk="1" hangingPunct="1">
              <a:buFont typeface="Arial" charset="0"/>
              <a:buNone/>
              <a:defRPr/>
            </a:pPr>
            <a:endParaRPr lang="it-IT" sz="24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steps</a:t>
            </a:r>
            <a:endParaRPr lang="fr-FR" dirty="0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179512" y="1268760"/>
            <a:ext cx="8964488" cy="5301208"/>
          </a:xfrm>
        </p:spPr>
        <p:txBody>
          <a:bodyPr/>
          <a:lstStyle/>
          <a:p>
            <a:r>
              <a:rPr lang="en-US" sz="2800" b="1" dirty="0" smtClean="0"/>
              <a:t>Finalization of the products and workshop reports</a:t>
            </a:r>
            <a:endParaRPr lang="en-US" sz="2800" b="1" dirty="0" smtClean="0"/>
          </a:p>
          <a:p>
            <a:r>
              <a:rPr lang="en-US" sz="2800" b="1" dirty="0" smtClean="0"/>
              <a:t>Preparation of the cross-cutting conclusions</a:t>
            </a:r>
          </a:p>
          <a:p>
            <a:r>
              <a:rPr lang="en-US" sz="2800" b="1" dirty="0" smtClean="0"/>
              <a:t>Reflection on the involvement of SH in the last phase</a:t>
            </a:r>
            <a:endParaRPr lang="en-US" sz="2800" b="1" dirty="0" smtClean="0"/>
          </a:p>
          <a:p>
            <a:endParaRPr lang="en-US" sz="2400" b="1" dirty="0" smtClean="0"/>
          </a:p>
          <a:p>
            <a:pPr algn="r"/>
            <a:endParaRPr lang="en-US" b="1" dirty="0"/>
          </a:p>
        </p:txBody>
      </p:sp>
      <p:sp>
        <p:nvSpPr>
          <p:cNvPr id="5" name="Espace réservé du texte 3"/>
          <p:cNvSpPr txBox="1">
            <a:spLocks/>
          </p:cNvSpPr>
          <p:nvPr/>
        </p:nvSpPr>
        <p:spPr bwMode="auto">
          <a:xfrm>
            <a:off x="570525" y="764705"/>
            <a:ext cx="6809787" cy="216024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2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3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it-IT" sz="3600" b="1" dirty="0" smtClean="0"/>
              <a:t>WP Overview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8"/>
          </a:xfrm>
        </p:spPr>
        <p:txBody>
          <a:bodyPr>
            <a:normAutofit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it-IT" sz="2400" b="1" i="1" dirty="0" smtClean="0">
                <a:solidFill>
                  <a:schemeClr val="tx1"/>
                </a:solidFill>
              </a:rPr>
              <a:t>Work plan, deliverables and MS</a:t>
            </a:r>
          </a:p>
          <a:p>
            <a:pPr eaLnBrk="1" hangingPunct="1">
              <a:buFont typeface="Arial" charset="0"/>
              <a:buNone/>
              <a:defRPr/>
            </a:pPr>
            <a:endParaRPr lang="it-IT" sz="24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fr-FR" dirty="0" smtClean="0"/>
              <a:t>4 case </a:t>
            </a:r>
            <a:r>
              <a:rPr lang="fr-FR" dirty="0" err="1" smtClean="0"/>
              <a:t>studies</a:t>
            </a:r>
            <a:r>
              <a:rPr lang="fr-FR" dirty="0" smtClean="0"/>
              <a:t>, SET and CET</a:t>
            </a:r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WP </a:t>
            </a:r>
            <a:r>
              <a:rPr lang="fr-FR" dirty="0" err="1" smtClean="0"/>
              <a:t>Overview</a:t>
            </a:r>
            <a:endParaRPr lang="fr-FR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-82117" y="1052736"/>
            <a:ext cx="813690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2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179512" y="1241627"/>
            <a:ext cx="8136948" cy="3627533"/>
          </a:xfrm>
        </p:spPr>
        <p:txBody>
          <a:bodyPr/>
          <a:lstStyle/>
          <a:p>
            <a:pPr>
              <a:buNone/>
            </a:pPr>
            <a:endParaRPr lang="fr-FR" sz="2400" dirty="0" smtClean="0"/>
          </a:p>
          <a:p>
            <a:r>
              <a:rPr lang="fr-FR" sz="2400" dirty="0" err="1" smtClean="0"/>
              <a:t>Stakeholder</a:t>
            </a:r>
            <a:r>
              <a:rPr lang="fr-FR" sz="2400" dirty="0" smtClean="0"/>
              <a:t> expert team</a:t>
            </a:r>
          </a:p>
          <a:p>
            <a:pPr lvl="1"/>
            <a:r>
              <a:rPr lang="fr-FR" sz="2000" dirty="0" err="1" smtClean="0"/>
              <a:t>Tunisia</a:t>
            </a:r>
            <a:r>
              <a:rPr lang="fr-FR" sz="2000" dirty="0" smtClean="0"/>
              <a:t> : </a:t>
            </a:r>
            <a:r>
              <a:rPr lang="fr-FR" sz="2000" dirty="0" err="1" smtClean="0"/>
              <a:t>Lead</a:t>
            </a:r>
            <a:r>
              <a:rPr lang="fr-FR" sz="2000" dirty="0" smtClean="0"/>
              <a:t> GREVACHOT, </a:t>
            </a:r>
            <a:r>
              <a:rPr lang="fr-FR" sz="2000" dirty="0" err="1" smtClean="0"/>
              <a:t>Tourism</a:t>
            </a:r>
            <a:r>
              <a:rPr lang="fr-FR" sz="2000" dirty="0" smtClean="0"/>
              <a:t> expert J. </a:t>
            </a:r>
            <a:r>
              <a:rPr lang="fr-FR" sz="2000" dirty="0" err="1" smtClean="0"/>
              <a:t>Chapoutot</a:t>
            </a:r>
            <a:endParaRPr lang="fr-FR" sz="2000" dirty="0" smtClean="0"/>
          </a:p>
          <a:p>
            <a:pPr lvl="1"/>
            <a:r>
              <a:rPr lang="fr-FR" sz="2000" dirty="0" smtClean="0"/>
              <a:t>Savoie: </a:t>
            </a:r>
            <a:r>
              <a:rPr lang="fr-FR" sz="2000" dirty="0" err="1" smtClean="0"/>
              <a:t>Lead</a:t>
            </a:r>
            <a:r>
              <a:rPr lang="fr-FR" sz="2000" dirty="0" smtClean="0"/>
              <a:t>  TEC, </a:t>
            </a:r>
            <a:r>
              <a:rPr lang="fr-FR" sz="2000" dirty="0" err="1" smtClean="0"/>
              <a:t>Tourism</a:t>
            </a:r>
            <a:r>
              <a:rPr lang="fr-FR" sz="2000" dirty="0" smtClean="0"/>
              <a:t> Expert : R. Bérard, Adeline Cauchy</a:t>
            </a:r>
          </a:p>
          <a:p>
            <a:pPr lvl="1"/>
            <a:r>
              <a:rPr lang="fr-FR" sz="2000" dirty="0" err="1" smtClean="0"/>
              <a:t>Cyprus</a:t>
            </a:r>
            <a:r>
              <a:rPr lang="fr-FR" sz="2000" dirty="0" smtClean="0"/>
              <a:t>: </a:t>
            </a:r>
            <a:r>
              <a:rPr lang="fr-FR" sz="2000" dirty="0" err="1" smtClean="0"/>
              <a:t>Lead</a:t>
            </a:r>
            <a:r>
              <a:rPr lang="fr-FR" sz="2000" dirty="0" smtClean="0"/>
              <a:t> EEWRC, No </a:t>
            </a:r>
            <a:r>
              <a:rPr lang="fr-FR" sz="2000" dirty="0" err="1" smtClean="0"/>
              <a:t>tourism</a:t>
            </a:r>
            <a:r>
              <a:rPr lang="fr-FR" sz="2000" dirty="0" smtClean="0"/>
              <a:t> expert</a:t>
            </a:r>
          </a:p>
          <a:p>
            <a:pPr lvl="1"/>
            <a:r>
              <a:rPr lang="fr-FR" sz="2000" dirty="0" err="1" smtClean="0"/>
              <a:t>Croatia</a:t>
            </a:r>
            <a:r>
              <a:rPr lang="fr-FR" sz="2000" dirty="0" smtClean="0"/>
              <a:t> : </a:t>
            </a:r>
            <a:r>
              <a:rPr lang="fr-FR" sz="2000" dirty="0" err="1" smtClean="0"/>
              <a:t>Lead</a:t>
            </a:r>
            <a:r>
              <a:rPr lang="fr-FR" sz="2000" dirty="0" smtClean="0"/>
              <a:t> DHMZ, No </a:t>
            </a:r>
            <a:r>
              <a:rPr lang="fr-FR" sz="2000" dirty="0" err="1" smtClean="0"/>
              <a:t>tourism</a:t>
            </a:r>
            <a:r>
              <a:rPr lang="fr-FR" sz="2000" dirty="0" smtClean="0"/>
              <a:t> expert</a:t>
            </a:r>
            <a:endParaRPr lang="fr-FR" sz="2400" dirty="0" smtClean="0"/>
          </a:p>
          <a:p>
            <a:r>
              <a:rPr lang="fr-FR" sz="2400" dirty="0" err="1" smtClean="0"/>
              <a:t>Climate</a:t>
            </a:r>
            <a:r>
              <a:rPr lang="fr-FR" sz="2400" dirty="0" smtClean="0"/>
              <a:t> expert team</a:t>
            </a:r>
          </a:p>
          <a:p>
            <a:pPr lvl="1"/>
            <a:r>
              <a:rPr lang="fr-FR" sz="2000" dirty="0" err="1" smtClean="0"/>
              <a:t>Tunisia</a:t>
            </a:r>
            <a:r>
              <a:rPr lang="fr-FR" sz="2000" dirty="0" smtClean="0"/>
              <a:t> : Paolo </a:t>
            </a:r>
            <a:r>
              <a:rPr lang="fr-FR" sz="2000" dirty="0" err="1" smtClean="0"/>
              <a:t>Ruti</a:t>
            </a:r>
            <a:r>
              <a:rPr lang="fr-FR" sz="2000" dirty="0" smtClean="0"/>
              <a:t> and Latifa </a:t>
            </a:r>
            <a:r>
              <a:rPr lang="fr-FR" sz="2000" dirty="0" err="1" smtClean="0"/>
              <a:t>Henia</a:t>
            </a:r>
            <a:endParaRPr lang="fr-FR" sz="2000" dirty="0" smtClean="0"/>
          </a:p>
          <a:p>
            <a:pPr lvl="1"/>
            <a:r>
              <a:rPr lang="fr-FR" sz="2000" dirty="0" smtClean="0"/>
              <a:t>Savoie: Clotilde Dubois</a:t>
            </a:r>
          </a:p>
          <a:p>
            <a:pPr lvl="1"/>
            <a:r>
              <a:rPr lang="fr-FR" sz="2000" dirty="0" err="1" smtClean="0"/>
              <a:t>Cyprus</a:t>
            </a:r>
            <a:r>
              <a:rPr lang="fr-FR" sz="2000" dirty="0" smtClean="0"/>
              <a:t>: Manfred Lange</a:t>
            </a:r>
          </a:p>
          <a:p>
            <a:pPr lvl="1"/>
            <a:r>
              <a:rPr lang="fr-FR" sz="2000" dirty="0" err="1" smtClean="0"/>
              <a:t>Croatia</a:t>
            </a:r>
            <a:r>
              <a:rPr lang="fr-FR" sz="2000" dirty="0" smtClean="0"/>
              <a:t> : Cedo Brankovic, </a:t>
            </a:r>
            <a:r>
              <a:rPr lang="fr-FR" sz="2000" dirty="0" err="1" smtClean="0"/>
              <a:t>Filipo</a:t>
            </a:r>
            <a:r>
              <a:rPr lang="fr-FR" sz="2000" dirty="0" smtClean="0"/>
              <a:t> </a:t>
            </a:r>
            <a:r>
              <a:rPr lang="fr-FR" sz="2000" dirty="0" err="1" smtClean="0"/>
              <a:t>Giorgo</a:t>
            </a:r>
            <a:endParaRPr lang="fr-F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fr-FR" dirty="0" err="1" smtClean="0"/>
              <a:t>Deliverables</a:t>
            </a:r>
            <a:r>
              <a:rPr lang="fr-FR" dirty="0" smtClean="0"/>
              <a:t> and MS</a:t>
            </a:r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WP </a:t>
            </a:r>
            <a:r>
              <a:rPr lang="fr-FR" dirty="0" err="1" smtClean="0"/>
              <a:t>Overview</a:t>
            </a:r>
            <a:endParaRPr lang="fr-FR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-82117" y="1052736"/>
            <a:ext cx="813690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2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179512" y="1241627"/>
            <a:ext cx="8136948" cy="3627533"/>
          </a:xfrm>
        </p:spPr>
        <p:txBody>
          <a:bodyPr/>
          <a:lstStyle/>
          <a:p>
            <a:endParaRPr lang="fr-FR" sz="2400" dirty="0" smtClean="0"/>
          </a:p>
          <a:p>
            <a:pPr>
              <a:buNone/>
            </a:pPr>
            <a:endParaRPr lang="fr-FR" sz="2400" dirty="0" smtClean="0"/>
          </a:p>
          <a:p>
            <a:pPr>
              <a:buNone/>
            </a:pPr>
            <a:endParaRPr lang="fr-FR" sz="2400" dirty="0" smtClean="0"/>
          </a:p>
          <a:p>
            <a:pPr>
              <a:buNone/>
            </a:pPr>
            <a:endParaRPr lang="fr-FR" sz="2400" dirty="0" smtClean="0"/>
          </a:p>
          <a:p>
            <a:pPr>
              <a:buNone/>
            </a:pPr>
            <a:endParaRPr lang="fr-FR" sz="2400" dirty="0" smtClean="0"/>
          </a:p>
          <a:p>
            <a:pPr>
              <a:buNone/>
            </a:pPr>
            <a:endParaRPr lang="en-US" sz="2400" dirty="0" smtClean="0"/>
          </a:p>
          <a:p>
            <a:endParaRPr lang="fr-FR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179512" y="1988840"/>
          <a:ext cx="8712967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5924"/>
                <a:gridCol w="3225126"/>
                <a:gridCol w="1757246"/>
                <a:gridCol w="1244671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Deliverables</a:t>
                      </a:r>
                      <a:r>
                        <a:rPr lang="fr-FR" baseline="0" dirty="0" smtClean="0"/>
                        <a:t> and </a:t>
                      </a:r>
                      <a:r>
                        <a:rPr lang="fr-FR" baseline="0" dirty="0" err="1" smtClean="0"/>
                        <a:t>milestones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number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Status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Initial date of </a:t>
                      </a:r>
                      <a:r>
                        <a:rPr lang="fr-FR" dirty="0" err="1" smtClean="0"/>
                        <a:t>delivery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Expected</a:t>
                      </a:r>
                      <a:endParaRPr lang="fr-FR" dirty="0" smtClean="0"/>
                    </a:p>
                    <a:p>
                      <a:r>
                        <a:rPr lang="fr-FR" dirty="0" smtClean="0"/>
                        <a:t>date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/>
                        <a:t>5.2 workshop report 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fr-FR" i="1" dirty="0" err="1" smtClean="0"/>
                        <a:t>Tunisia</a:t>
                      </a:r>
                      <a:r>
                        <a:rPr lang="fr-FR" i="1" dirty="0" smtClean="0"/>
                        <a:t> : Fr</a:t>
                      </a:r>
                      <a:r>
                        <a:rPr lang="fr-FR" i="1" baseline="0" dirty="0" smtClean="0"/>
                        <a:t> version ok EN on </a:t>
                      </a:r>
                      <a:r>
                        <a:rPr lang="fr-FR" i="1" baseline="0" dirty="0" err="1" smtClean="0"/>
                        <a:t>going</a:t>
                      </a:r>
                      <a:endParaRPr lang="fr-FR" i="1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fr-FR" i="1" baseline="0" dirty="0" smtClean="0"/>
                        <a:t>Savoie : on </a:t>
                      </a:r>
                      <a:r>
                        <a:rPr lang="fr-FR" i="1" baseline="0" dirty="0" err="1" smtClean="0"/>
                        <a:t>going</a:t>
                      </a:r>
                      <a:r>
                        <a:rPr lang="fr-FR" i="1" baseline="0" dirty="0" smtClean="0"/>
                        <a:t> (</a:t>
                      </a:r>
                      <a:r>
                        <a:rPr lang="fr-FR" i="1" baseline="0" dirty="0" err="1" smtClean="0"/>
                        <a:t>almost</a:t>
                      </a:r>
                      <a:r>
                        <a:rPr lang="fr-FR" i="1" baseline="0" dirty="0" smtClean="0"/>
                        <a:t> </a:t>
                      </a:r>
                      <a:r>
                        <a:rPr lang="fr-FR" i="1" baseline="0" dirty="0" err="1" smtClean="0"/>
                        <a:t>done</a:t>
                      </a:r>
                      <a:r>
                        <a:rPr lang="fr-FR" i="1" baseline="0" dirty="0" smtClean="0"/>
                        <a:t>)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fr-FR" i="1" baseline="0" dirty="0" err="1" smtClean="0"/>
                        <a:t>Croatia</a:t>
                      </a:r>
                      <a:r>
                        <a:rPr lang="fr-FR" i="1" baseline="0" dirty="0" smtClean="0"/>
                        <a:t> : on </a:t>
                      </a:r>
                      <a:r>
                        <a:rPr lang="fr-FR" i="1" baseline="0" dirty="0" err="1" smtClean="0"/>
                        <a:t>going</a:t>
                      </a:r>
                      <a:endParaRPr lang="fr-FR" i="1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fr-FR" i="1" baseline="0" dirty="0" err="1" smtClean="0"/>
                        <a:t>Cyprus</a:t>
                      </a:r>
                      <a:r>
                        <a:rPr lang="fr-FR" i="1" baseline="0" dirty="0" smtClean="0"/>
                        <a:t> : 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26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rgbClr val="FF0000"/>
                          </a:solidFill>
                        </a:rPr>
                        <a:t>28 </a:t>
                      </a:r>
                    </a:p>
                    <a:p>
                      <a:pPr algn="ctr"/>
                      <a:r>
                        <a:rPr lang="fr-FR" sz="1400" b="1" dirty="0" smtClean="0">
                          <a:solidFill>
                            <a:srgbClr val="FF0000"/>
                          </a:solidFill>
                        </a:rPr>
                        <a:t>(end of </a:t>
                      </a:r>
                      <a:r>
                        <a:rPr lang="fr-FR" sz="1400" b="1" dirty="0" err="1" smtClean="0">
                          <a:solidFill>
                            <a:srgbClr val="FF0000"/>
                          </a:solidFill>
                        </a:rPr>
                        <a:t>july</a:t>
                      </a:r>
                      <a:r>
                        <a:rPr lang="fr-FR" sz="1400" b="1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fr-FR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 smtClean="0"/>
                        <a:t>5.4 Cross-</a:t>
                      </a:r>
                      <a:r>
                        <a:rPr lang="fr-FR" b="1" dirty="0" err="1" smtClean="0"/>
                        <a:t>cutting</a:t>
                      </a:r>
                      <a:r>
                        <a:rPr lang="fr-FR" b="1" baseline="0" dirty="0" smtClean="0"/>
                        <a:t> conclusion</a:t>
                      </a:r>
                      <a:endParaRPr lang="fr-FR" b="1" dirty="0" smtClean="0"/>
                    </a:p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Template to </a:t>
                      </a:r>
                      <a:r>
                        <a:rPr lang="fr-FR" dirty="0" err="1" smtClean="0"/>
                        <a:t>be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discussed</a:t>
                      </a:r>
                      <a:r>
                        <a:rPr lang="fr-FR" dirty="0" smtClean="0"/>
                        <a:t> in Roma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  <a:p>
                      <a:pPr marL="0" algn="ctr" defTabSz="914400" rtl="0" eaLnBrk="1" latinLnBrk="0" hangingPunct="1"/>
                      <a:endParaRPr lang="fr-FR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/>
                        <a:t>MS 21-23 Workshop and </a:t>
                      </a:r>
                      <a:r>
                        <a:rPr lang="fr-FR" b="1" dirty="0" err="1" smtClean="0"/>
                        <a:t>survey</a:t>
                      </a:r>
                      <a:r>
                        <a:rPr lang="fr-FR" b="1" dirty="0" smtClean="0"/>
                        <a:t> </a:t>
                      </a:r>
                      <a:r>
                        <a:rPr lang="fr-FR" b="1" dirty="0" err="1" smtClean="0"/>
                        <a:t>organization</a:t>
                      </a:r>
                      <a:endParaRPr lang="fr-FR" b="1" dirty="0" smtClean="0"/>
                    </a:p>
                    <a:p>
                      <a:endParaRPr lang="fr-FR" b="1" dirty="0" smtClean="0"/>
                    </a:p>
                    <a:p>
                      <a:r>
                        <a:rPr lang="fr-FR" b="1" dirty="0" smtClean="0"/>
                        <a:t>MS</a:t>
                      </a:r>
                      <a:r>
                        <a:rPr lang="fr-FR" b="1" baseline="0" dirty="0" smtClean="0"/>
                        <a:t> 25 </a:t>
                      </a:r>
                      <a:r>
                        <a:rPr lang="fr-FR" b="1" dirty="0" smtClean="0"/>
                        <a:t>Feedbacks</a:t>
                      </a:r>
                      <a:r>
                        <a:rPr lang="fr-FR" b="1" baseline="0" dirty="0" smtClean="0"/>
                        <a:t> </a:t>
                      </a:r>
                      <a:r>
                        <a:rPr lang="fr-FR" b="1" baseline="0" dirty="0" err="1" smtClean="0"/>
                        <a:t>from</a:t>
                      </a:r>
                      <a:r>
                        <a:rPr lang="fr-FR" b="1" baseline="0" dirty="0" smtClean="0"/>
                        <a:t> </a:t>
                      </a:r>
                      <a:r>
                        <a:rPr lang="fr-FR" b="1" baseline="0" dirty="0" err="1" smtClean="0"/>
                        <a:t>stakeholder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aseline="0" dirty="0" smtClean="0"/>
                        <a:t> </a:t>
                      </a:r>
                      <a:r>
                        <a:rPr lang="fr-FR" i="1" baseline="0" dirty="0" smtClean="0"/>
                        <a:t>On </a:t>
                      </a:r>
                      <a:r>
                        <a:rPr lang="fr-FR" i="1" baseline="0" dirty="0" err="1" smtClean="0"/>
                        <a:t>going</a:t>
                      </a:r>
                      <a:endParaRPr lang="fr-FR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3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it-IT" sz="3600" b="1" dirty="0" smtClean="0"/>
              <a:t>Answering user needs</a:t>
            </a:r>
            <a:endParaRPr lang="it-IT" sz="3600" b="1" dirty="0" smtClean="0"/>
          </a:p>
        </p:txBody>
      </p:sp>
      <p:sp>
        <p:nvSpPr>
          <p:cNvPr id="6" name="Text Placeholder 4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8"/>
          </a:xfrm>
        </p:spPr>
        <p:txBody>
          <a:bodyPr>
            <a:normAutofit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it-IT" sz="2400" b="1" i="1" dirty="0" smtClean="0">
                <a:solidFill>
                  <a:schemeClr val="tx1"/>
                </a:solidFill>
              </a:rPr>
              <a:t>Approach &amp; </a:t>
            </a:r>
            <a:r>
              <a:rPr lang="it-IT" sz="2400" b="1" i="1" dirty="0" smtClean="0">
                <a:solidFill>
                  <a:schemeClr val="tx1"/>
                </a:solidFill>
              </a:rPr>
              <a:t>overview of the products</a:t>
            </a:r>
            <a:endParaRPr lang="it-IT" sz="2400" b="1" i="1" dirty="0" smtClean="0">
              <a:solidFill>
                <a:schemeClr val="tx1"/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endParaRPr lang="it-IT" sz="24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Approach for </a:t>
            </a:r>
            <a:r>
              <a:rPr lang="en-US" dirty="0" err="1" smtClean="0"/>
              <a:t>Savoie</a:t>
            </a:r>
            <a:r>
              <a:rPr lang="en-US" dirty="0" smtClean="0"/>
              <a:t> and Tunisia</a:t>
            </a:r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Products’development</a:t>
            </a:r>
            <a:r>
              <a:rPr lang="fr-FR" dirty="0" smtClean="0"/>
              <a:t> stage</a:t>
            </a:r>
            <a:endParaRPr lang="fr-FR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-82117" y="1052736"/>
            <a:ext cx="813690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2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179512" y="1556791"/>
            <a:ext cx="8136948" cy="3195485"/>
          </a:xfrm>
        </p:spPr>
        <p:txBody>
          <a:bodyPr/>
          <a:lstStyle/>
          <a:p>
            <a:r>
              <a:rPr lang="fr-FR" b="1" dirty="0" err="1" smtClean="0"/>
              <a:t>Strong</a:t>
            </a:r>
            <a:r>
              <a:rPr lang="fr-FR" b="1" dirty="0" smtClean="0"/>
              <a:t> interaction </a:t>
            </a:r>
            <a:r>
              <a:rPr lang="fr-FR" b="1" dirty="0" err="1" smtClean="0"/>
              <a:t>between</a:t>
            </a:r>
            <a:r>
              <a:rPr lang="fr-FR" b="1" dirty="0" smtClean="0"/>
              <a:t> CET and SET </a:t>
            </a:r>
            <a:r>
              <a:rPr lang="fr-FR" dirty="0" smtClean="0"/>
              <a:t>(</a:t>
            </a:r>
            <a:r>
              <a:rPr lang="fr-FR" dirty="0" err="1" smtClean="0"/>
              <a:t>regular</a:t>
            </a:r>
            <a:r>
              <a:rPr lang="fr-FR" dirty="0" smtClean="0"/>
              <a:t> meetings to </a:t>
            </a:r>
            <a:r>
              <a:rPr lang="fr-FR" dirty="0" err="1" smtClean="0"/>
              <a:t>discuss</a:t>
            </a:r>
            <a:r>
              <a:rPr lang="fr-FR" dirty="0" smtClean="0"/>
              <a:t> background and format of the </a:t>
            </a:r>
            <a:r>
              <a:rPr lang="fr-FR" dirty="0" err="1" smtClean="0"/>
              <a:t>products</a:t>
            </a:r>
            <a:r>
              <a:rPr lang="fr-FR" dirty="0" smtClean="0"/>
              <a:t>)</a:t>
            </a:r>
          </a:p>
          <a:p>
            <a:r>
              <a:rPr lang="en-US" b="1" dirty="0" err="1" smtClean="0"/>
              <a:t>Mobilisation</a:t>
            </a:r>
            <a:r>
              <a:rPr lang="en-US" b="1" dirty="0" smtClean="0"/>
              <a:t> of intermediaries</a:t>
            </a:r>
            <a:r>
              <a:rPr lang="en-US" dirty="0" smtClean="0"/>
              <a:t>, data providers </a:t>
            </a:r>
            <a:r>
              <a:rPr lang="en-US" dirty="0" smtClean="0"/>
              <a:t>essentially (like observatory of climate change in </a:t>
            </a:r>
            <a:r>
              <a:rPr lang="en-US" dirty="0" err="1" smtClean="0"/>
              <a:t>Savoie</a:t>
            </a:r>
            <a:r>
              <a:rPr lang="en-US" dirty="0" smtClean="0"/>
              <a:t>)</a:t>
            </a:r>
            <a:endParaRPr lang="fr-FR" dirty="0" smtClean="0"/>
          </a:p>
          <a:p>
            <a:r>
              <a:rPr lang="fr-FR" b="1" dirty="0" err="1" smtClean="0"/>
              <a:t>Less</a:t>
            </a:r>
            <a:r>
              <a:rPr lang="fr-FR" b="1" dirty="0" smtClean="0"/>
              <a:t> interaction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institutional</a:t>
            </a:r>
            <a:r>
              <a:rPr lang="fr-FR" dirty="0" smtClean="0"/>
              <a:t> and </a:t>
            </a:r>
            <a:r>
              <a:rPr lang="fr-FR" dirty="0" err="1" smtClean="0"/>
              <a:t>operational</a:t>
            </a:r>
            <a:r>
              <a:rPr lang="fr-FR" dirty="0" smtClean="0"/>
              <a:t> </a:t>
            </a:r>
            <a:r>
              <a:rPr lang="fr-FR" dirty="0" err="1" smtClean="0"/>
              <a:t>tourism</a:t>
            </a:r>
            <a:r>
              <a:rPr lang="fr-FR" dirty="0" smtClean="0"/>
              <a:t> </a:t>
            </a:r>
            <a:r>
              <a:rPr lang="fr-FR" dirty="0" err="1" smtClean="0"/>
              <a:t>stakeholders</a:t>
            </a:r>
            <a:r>
              <a:rPr lang="fr-FR" dirty="0" smtClean="0"/>
              <a:t> </a:t>
            </a:r>
            <a:r>
              <a:rPr lang="fr-FR" dirty="0" smtClean="0"/>
              <a:t> </a:t>
            </a:r>
            <a:endParaRPr lang="fr-FR" dirty="0" smtClean="0"/>
          </a:p>
          <a:p>
            <a:r>
              <a:rPr lang="fr-FR" b="1" dirty="0" smtClean="0"/>
              <a:t>Large </a:t>
            </a:r>
            <a:r>
              <a:rPr lang="fr-FR" b="1" dirty="0" err="1" smtClean="0"/>
              <a:t>survey</a:t>
            </a:r>
            <a:r>
              <a:rPr lang="fr-FR" b="1" dirty="0" smtClean="0"/>
              <a:t> </a:t>
            </a:r>
            <a:r>
              <a:rPr lang="fr-FR" dirty="0" smtClean="0"/>
              <a:t>of </a:t>
            </a:r>
            <a:r>
              <a:rPr lang="fr-FR" dirty="0" err="1" smtClean="0"/>
              <a:t>tourists</a:t>
            </a:r>
            <a:r>
              <a:rPr lang="fr-FR" dirty="0" smtClean="0"/>
              <a:t> in </a:t>
            </a:r>
            <a:r>
              <a:rPr lang="fr-FR" dirty="0" err="1" smtClean="0"/>
              <a:t>Tunisia</a:t>
            </a:r>
            <a:r>
              <a:rPr lang="fr-FR" dirty="0" smtClean="0"/>
              <a:t> (for TCI </a:t>
            </a:r>
            <a:r>
              <a:rPr lang="fr-FR" dirty="0" err="1" smtClean="0"/>
              <a:t>product</a:t>
            </a:r>
            <a:r>
              <a:rPr lang="fr-FR" dirty="0" smtClean="0"/>
              <a:t>)</a:t>
            </a:r>
            <a:endParaRPr lang="fr-FR" dirty="0" smtClean="0"/>
          </a:p>
          <a:p>
            <a:pPr>
              <a:buNone/>
            </a:pPr>
            <a:endParaRPr lang="fr-FR" sz="2400" dirty="0" smtClean="0"/>
          </a:p>
          <a:p>
            <a:pPr>
              <a:buNone/>
            </a:pPr>
            <a:endParaRPr lang="fr-FR" sz="2400" dirty="0" smtClean="0"/>
          </a:p>
        </p:txBody>
      </p:sp>
      <p:sp>
        <p:nvSpPr>
          <p:cNvPr id="10" name="ZoneTexte 9"/>
          <p:cNvSpPr txBox="1"/>
          <p:nvPr/>
        </p:nvSpPr>
        <p:spPr>
          <a:xfrm>
            <a:off x="179512" y="4572008"/>
            <a:ext cx="8136948" cy="1969770"/>
          </a:xfrm>
          <a:prstGeom prst="rect">
            <a:avLst/>
          </a:prstGeom>
          <a:solidFill>
            <a:srgbClr val="FF9933"/>
          </a:solidFill>
        </p:spPr>
        <p:txBody>
          <a:bodyPr wrap="square" rtlCol="0">
            <a:spAutoFit/>
          </a:bodyPr>
          <a:lstStyle/>
          <a:p>
            <a:r>
              <a:rPr lang="fr-FR" sz="2200" b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Main </a:t>
            </a:r>
            <a:r>
              <a:rPr lang="fr-FR" sz="2200" b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difficulties</a:t>
            </a:r>
            <a:r>
              <a:rPr lang="fr-FR" sz="2200" b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</a:t>
            </a:r>
            <a:r>
              <a:rPr lang="fr-FR" sz="2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encountered</a:t>
            </a:r>
            <a:r>
              <a:rPr lang="fr-FR" sz="22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(SET point of </a:t>
            </a:r>
            <a:r>
              <a:rPr lang="fr-FR" sz="2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view</a:t>
            </a:r>
            <a:r>
              <a:rPr lang="fr-FR" sz="22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) </a:t>
            </a:r>
            <a:r>
              <a:rPr lang="fr-FR" sz="2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that</a:t>
            </a:r>
            <a:r>
              <a:rPr lang="fr-FR" sz="22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</a:t>
            </a:r>
            <a:r>
              <a:rPr lang="fr-FR" sz="2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slowed</a:t>
            </a:r>
            <a:r>
              <a:rPr lang="fr-FR" sz="22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down the interaction in the </a:t>
            </a:r>
            <a:r>
              <a:rPr lang="fr-FR" sz="2200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development</a:t>
            </a:r>
            <a:r>
              <a:rPr lang="fr-FR" sz="22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stage </a:t>
            </a:r>
          </a:p>
          <a:p>
            <a:pPr>
              <a:buFontTx/>
              <a:buChar char="-"/>
            </a:pPr>
            <a:r>
              <a:rPr lang="fr-FR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Difficulties</a:t>
            </a:r>
            <a:r>
              <a:rPr lang="fr-FR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to </a:t>
            </a:r>
            <a:r>
              <a:rPr lang="fr-FR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access</a:t>
            </a:r>
            <a:r>
              <a:rPr lang="fr-FR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and </a:t>
            </a:r>
            <a:r>
              <a:rPr lang="fr-FR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then</a:t>
            </a:r>
            <a:r>
              <a:rPr lang="fr-FR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to reformat the </a:t>
            </a:r>
            <a:r>
              <a:rPr lang="fr-FR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products</a:t>
            </a:r>
            <a:r>
              <a:rPr lang="fr-FR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</a:t>
            </a:r>
            <a:r>
              <a:rPr lang="fr-FR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already</a:t>
            </a:r>
            <a:r>
              <a:rPr lang="fr-FR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</a:t>
            </a:r>
            <a:r>
              <a:rPr lang="fr-FR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available</a:t>
            </a:r>
            <a:r>
              <a:rPr lang="fr-FR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</a:t>
            </a:r>
          </a:p>
          <a:p>
            <a:pPr>
              <a:buFontTx/>
              <a:buChar char="-"/>
            </a:pPr>
            <a:r>
              <a:rPr lang="fr-FR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</a:t>
            </a:r>
            <a:r>
              <a:rPr lang="fr-FR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Need</a:t>
            </a:r>
            <a:r>
              <a:rPr lang="fr-FR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of </a:t>
            </a:r>
            <a:r>
              <a:rPr lang="fr-FR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very</a:t>
            </a:r>
            <a:r>
              <a:rPr lang="fr-FR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 </a:t>
            </a:r>
            <a:r>
              <a:rPr lang="fr-FR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detailed</a:t>
            </a:r>
            <a:r>
              <a:rPr lang="fr-FR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, </a:t>
            </a:r>
            <a:r>
              <a:rPr lang="fr-FR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translated</a:t>
            </a:r>
            <a:r>
              <a:rPr lang="fr-FR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and </a:t>
            </a:r>
            <a:r>
              <a:rPr lang="fr-FR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adapted</a:t>
            </a:r>
            <a:r>
              <a:rPr lang="fr-FR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</a:t>
            </a:r>
            <a:r>
              <a:rPr lang="fr-FR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products</a:t>
            </a:r>
            <a:r>
              <a:rPr lang="fr-FR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</a:t>
            </a:r>
            <a:r>
              <a:rPr lang="fr-FR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that</a:t>
            </a:r>
            <a:r>
              <a:rPr lang="fr-FR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</a:t>
            </a:r>
            <a:r>
              <a:rPr lang="fr-FR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requires</a:t>
            </a:r>
            <a:r>
              <a:rPr lang="fr-FR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a </a:t>
            </a:r>
            <a:r>
              <a:rPr lang="fr-FR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substantial</a:t>
            </a:r>
            <a:r>
              <a:rPr lang="fr-FR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</a:t>
            </a:r>
            <a:r>
              <a:rPr lang="fr-FR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reformatting</a:t>
            </a:r>
            <a:r>
              <a:rPr lang="fr-FR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</a:t>
            </a:r>
            <a:endParaRPr lang="fr-FR" sz="2400" dirty="0" smtClean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  <a:p>
            <a:pPr>
              <a:buFontTx/>
              <a:buChar char="-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Need to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strengthen and better justify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the product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selection for development</a:t>
            </a:r>
            <a:endParaRPr lang="fr-FR" dirty="0" smtClean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Overview</a:t>
            </a:r>
            <a:r>
              <a:rPr lang="fr-FR" dirty="0" smtClean="0"/>
              <a:t> of the </a:t>
            </a:r>
            <a:r>
              <a:rPr lang="fr-FR" dirty="0" err="1" smtClean="0"/>
              <a:t>products</a:t>
            </a:r>
            <a:endParaRPr lang="fr-FR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-82117" y="1052736"/>
            <a:ext cx="813690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2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fr-FR" dirty="0" smtClean="0"/>
              <a:t>Prior the workshops</a:t>
            </a:r>
            <a:endParaRPr lang="fr-F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1857365"/>
            <a:ext cx="9144000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 participatory approach</a:t>
            </a:r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Workshops stage</a:t>
            </a:r>
            <a:endParaRPr lang="fr-FR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-82117" y="1052736"/>
            <a:ext cx="813690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2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179512" y="1556791"/>
            <a:ext cx="8136948" cy="3195485"/>
          </a:xfrm>
        </p:spPr>
        <p:txBody>
          <a:bodyPr/>
          <a:lstStyle/>
          <a:p>
            <a:r>
              <a:rPr lang="fr-FR" b="1" dirty="0" smtClean="0"/>
              <a:t>3 workshops </a:t>
            </a:r>
            <a:r>
              <a:rPr lang="fr-FR" b="1" dirty="0" err="1" smtClean="0"/>
              <a:t>were</a:t>
            </a:r>
            <a:r>
              <a:rPr lang="fr-FR" b="1" dirty="0" smtClean="0"/>
              <a:t> </a:t>
            </a:r>
            <a:r>
              <a:rPr lang="fr-FR" b="1" dirty="0" err="1" smtClean="0"/>
              <a:t>organized</a:t>
            </a:r>
            <a:r>
              <a:rPr lang="fr-FR" b="1" dirty="0" smtClean="0"/>
              <a:t> : </a:t>
            </a:r>
            <a:r>
              <a:rPr lang="fr-FR" b="1" dirty="0" err="1" smtClean="0"/>
              <a:t>Tunisia</a:t>
            </a:r>
            <a:r>
              <a:rPr lang="fr-FR" b="1" dirty="0" smtClean="0"/>
              <a:t> and Savoie (May), </a:t>
            </a:r>
            <a:r>
              <a:rPr lang="fr-FR" b="1" dirty="0" err="1" smtClean="0"/>
              <a:t>Croatia</a:t>
            </a:r>
            <a:r>
              <a:rPr lang="fr-FR" b="1" dirty="0" smtClean="0"/>
              <a:t> (</a:t>
            </a:r>
            <a:r>
              <a:rPr lang="fr-FR" b="1" dirty="0" err="1" smtClean="0"/>
              <a:t>June</a:t>
            </a:r>
            <a:r>
              <a:rPr lang="fr-FR" b="1" dirty="0" smtClean="0"/>
              <a:t>) </a:t>
            </a:r>
          </a:p>
          <a:p>
            <a:r>
              <a:rPr lang="fr-FR" b="1" dirty="0" smtClean="0"/>
              <a:t>The </a:t>
            </a:r>
            <a:r>
              <a:rPr lang="fr-FR" b="1" dirty="0" err="1" smtClean="0"/>
              <a:t>Cyprus</a:t>
            </a:r>
            <a:r>
              <a:rPr lang="fr-FR" b="1" dirty="0" smtClean="0"/>
              <a:t> workshop </a:t>
            </a:r>
            <a:r>
              <a:rPr lang="fr-FR" b="1" dirty="0" err="1" smtClean="0"/>
              <a:t>will</a:t>
            </a:r>
            <a:r>
              <a:rPr lang="fr-FR" b="1" dirty="0" smtClean="0"/>
              <a:t> </a:t>
            </a:r>
            <a:r>
              <a:rPr lang="fr-FR" b="1" dirty="0" err="1" smtClean="0"/>
              <a:t>be</a:t>
            </a:r>
            <a:r>
              <a:rPr lang="fr-FR" b="1" dirty="0" smtClean="0"/>
              <a:t> </a:t>
            </a:r>
            <a:r>
              <a:rPr lang="fr-FR" b="1" dirty="0" err="1" smtClean="0"/>
              <a:t>held</a:t>
            </a:r>
            <a:r>
              <a:rPr lang="fr-FR" b="1" dirty="0" smtClean="0"/>
              <a:t> in </a:t>
            </a:r>
            <a:r>
              <a:rPr lang="fr-FR" b="1" dirty="0" err="1" smtClean="0"/>
              <a:t>September</a:t>
            </a:r>
            <a:endParaRPr lang="fr-FR" dirty="0" smtClean="0"/>
          </a:p>
          <a:p>
            <a:r>
              <a:rPr lang="fr-FR" b="1" dirty="0" smtClean="0"/>
              <a:t>Few </a:t>
            </a:r>
            <a:r>
              <a:rPr lang="fr-FR" b="1" dirty="0" err="1" smtClean="0"/>
              <a:t>attendance</a:t>
            </a:r>
            <a:r>
              <a:rPr lang="fr-FR" b="1" dirty="0" smtClean="0"/>
              <a:t> (5-10 </a:t>
            </a:r>
            <a:r>
              <a:rPr lang="fr-FR" b="1" dirty="0" err="1" smtClean="0"/>
              <a:t>tourism</a:t>
            </a:r>
            <a:r>
              <a:rPr lang="fr-FR" b="1" dirty="0" smtClean="0"/>
              <a:t> </a:t>
            </a:r>
            <a:r>
              <a:rPr lang="fr-FR" b="1" dirty="0" err="1" smtClean="0"/>
              <a:t>stakeholders</a:t>
            </a:r>
            <a:r>
              <a:rPr lang="fr-FR" b="1" dirty="0" smtClean="0"/>
              <a:t> per workshop)</a:t>
            </a:r>
          </a:p>
          <a:p>
            <a:r>
              <a:rPr lang="fr-FR" dirty="0" err="1" smtClean="0"/>
              <a:t>Typology</a:t>
            </a:r>
            <a:r>
              <a:rPr lang="fr-FR" dirty="0" smtClean="0"/>
              <a:t> of </a:t>
            </a:r>
            <a:r>
              <a:rPr lang="fr-FR" dirty="0" err="1" smtClean="0"/>
              <a:t>stakeholders</a:t>
            </a:r>
            <a:r>
              <a:rPr lang="fr-FR" dirty="0" smtClean="0"/>
              <a:t> </a:t>
            </a:r>
            <a:r>
              <a:rPr lang="fr-FR" dirty="0" err="1" smtClean="0"/>
              <a:t>involved</a:t>
            </a:r>
            <a:r>
              <a:rPr lang="fr-FR" dirty="0" smtClean="0"/>
              <a:t> :</a:t>
            </a:r>
          </a:p>
          <a:p>
            <a:pPr lvl="1"/>
            <a:r>
              <a:rPr lang="fr-FR" dirty="0" smtClean="0"/>
              <a:t>Savoie : </a:t>
            </a:r>
            <a:r>
              <a:rPr lang="en-US" dirty="0" smtClean="0"/>
              <a:t>Mountain resort, Federation of outdoor activities, </a:t>
            </a:r>
            <a:r>
              <a:rPr lang="en-US" dirty="0" smtClean="0"/>
              <a:t>camping</a:t>
            </a:r>
            <a:endParaRPr lang="fr-FR" dirty="0" smtClean="0"/>
          </a:p>
          <a:p>
            <a:pPr lvl="1"/>
            <a:r>
              <a:rPr lang="fr-FR" dirty="0" err="1" smtClean="0"/>
              <a:t>Tunisia</a:t>
            </a:r>
            <a:r>
              <a:rPr lang="fr-FR" dirty="0" smtClean="0"/>
              <a:t> : </a:t>
            </a:r>
            <a:r>
              <a:rPr lang="fr-FR" dirty="0" err="1" smtClean="0"/>
              <a:t>Travel</a:t>
            </a:r>
            <a:r>
              <a:rPr lang="fr-FR" dirty="0" smtClean="0"/>
              <a:t> </a:t>
            </a:r>
            <a:r>
              <a:rPr lang="fr-FR" dirty="0" err="1" smtClean="0"/>
              <a:t>agencies</a:t>
            </a:r>
            <a:r>
              <a:rPr lang="fr-FR" dirty="0" smtClean="0"/>
              <a:t>, </a:t>
            </a:r>
            <a:r>
              <a:rPr lang="fr-FR" dirty="0" err="1" smtClean="0"/>
              <a:t>hotel</a:t>
            </a:r>
            <a:r>
              <a:rPr lang="fr-FR" dirty="0" smtClean="0"/>
              <a:t> manager</a:t>
            </a:r>
          </a:p>
          <a:p>
            <a:pPr lvl="1"/>
            <a:r>
              <a:rPr lang="fr-FR" dirty="0" err="1" smtClean="0"/>
              <a:t>Croatia</a:t>
            </a:r>
            <a:r>
              <a:rPr lang="fr-FR" dirty="0" smtClean="0"/>
              <a:t> :</a:t>
            </a:r>
            <a:r>
              <a:rPr lang="en-GB" dirty="0" smtClean="0"/>
              <a:t>National park, county tourism association, </a:t>
            </a:r>
            <a:r>
              <a:rPr lang="en-GB" dirty="0" smtClean="0"/>
              <a:t>national agency</a:t>
            </a:r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>
              <a:buNone/>
            </a:pPr>
            <a:endParaRPr lang="fr-FR" sz="2400" dirty="0" smtClean="0"/>
          </a:p>
          <a:p>
            <a:pPr>
              <a:buNone/>
            </a:pPr>
            <a:endParaRPr lang="fr-FR" sz="2400" dirty="0" smtClean="0"/>
          </a:p>
        </p:txBody>
      </p:sp>
      <p:sp>
        <p:nvSpPr>
          <p:cNvPr id="10" name="ZoneTexte 9"/>
          <p:cNvSpPr txBox="1"/>
          <p:nvPr/>
        </p:nvSpPr>
        <p:spPr>
          <a:xfrm>
            <a:off x="285720" y="5159889"/>
            <a:ext cx="8136948" cy="769441"/>
          </a:xfrm>
          <a:prstGeom prst="rect">
            <a:avLst/>
          </a:prstGeom>
          <a:solidFill>
            <a:srgbClr val="FF9933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Still</a:t>
            </a:r>
            <a:r>
              <a:rPr lang="fr-FR" sz="2200" b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</a:t>
            </a:r>
            <a:r>
              <a:rPr lang="fr-FR" sz="2200" b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remains</a:t>
            </a:r>
            <a:r>
              <a:rPr lang="fr-FR" sz="2200" b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</a:t>
            </a:r>
            <a:r>
              <a:rPr lang="fr-FR" sz="2200" b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difficult</a:t>
            </a:r>
            <a:r>
              <a:rPr lang="fr-FR" sz="2200" b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to </a:t>
            </a:r>
            <a:r>
              <a:rPr lang="fr-FR" sz="2200" b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mobilize</a:t>
            </a:r>
            <a:r>
              <a:rPr lang="fr-FR" sz="2200" b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</a:t>
            </a:r>
            <a:r>
              <a:rPr lang="fr-FR" sz="2200" b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tourism</a:t>
            </a:r>
            <a:r>
              <a:rPr lang="fr-FR" sz="2200" b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</a:t>
            </a:r>
            <a:r>
              <a:rPr lang="fr-FR" sz="2200" b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stakeholders</a:t>
            </a:r>
            <a:endParaRPr lang="fr-FR" sz="2200" b="1" dirty="0" smtClean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  <a:p>
            <a:endParaRPr lang="fr-FR" sz="2200" b="1" dirty="0" smtClean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_clim-run_PP97-2003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template_clim-run_PP97-2003</Template>
  <TotalTime>3678</TotalTime>
  <Words>817</Words>
  <Application>Microsoft Office PowerPoint</Application>
  <PresentationFormat>Affichage à l'écran (4:3)</PresentationFormat>
  <Paragraphs>153</Paragraphs>
  <Slides>23</Slides>
  <Notes>17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4" baseType="lpstr">
      <vt:lpstr>template_clim-run_PP97-2003</vt:lpstr>
      <vt:lpstr>WP 5 : Tourism case studies Savoie and Tunisian workshops    </vt:lpstr>
      <vt:lpstr>     -         - WP Overview - Answering user needs (approach and overview of the products) - Main results and feedbacks from SH - Next steps  </vt:lpstr>
      <vt:lpstr>WP Overview</vt:lpstr>
      <vt:lpstr>WP Overview</vt:lpstr>
      <vt:lpstr>WP Overview</vt:lpstr>
      <vt:lpstr>Answering user needs</vt:lpstr>
      <vt:lpstr>Products’development stage</vt:lpstr>
      <vt:lpstr>Overview of the products</vt:lpstr>
      <vt:lpstr>Workshops stage</vt:lpstr>
      <vt:lpstr>Diapositive 10</vt:lpstr>
      <vt:lpstr>Main Results</vt:lpstr>
      <vt:lpstr>Successfull products</vt:lpstr>
      <vt:lpstr>Present climate products</vt:lpstr>
      <vt:lpstr>Present climate products</vt:lpstr>
      <vt:lpstr>Future products</vt:lpstr>
      <vt:lpstr>Relevance of the products</vt:lpstr>
      <vt:lpstr>Other feedbacks</vt:lpstr>
      <vt:lpstr>Limitation and perspectives</vt:lpstr>
      <vt:lpstr>Examples</vt:lpstr>
      <vt:lpstr>Examples</vt:lpstr>
      <vt:lpstr>Examples</vt:lpstr>
      <vt:lpstr>Next steps</vt:lpstr>
      <vt:lpstr>Next steps</vt:lpstr>
    </vt:vector>
  </TitlesOfParts>
  <Company>IGA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Panorama de l’étude de cas tourisme en Savoie  Retour sur la démarche et premiers éléments tirés</dc:title>
  <dc:creator>Brice</dc:creator>
  <cp:lastModifiedBy>denecourt</cp:lastModifiedBy>
  <cp:revision>492</cp:revision>
  <dcterms:created xsi:type="dcterms:W3CDTF">2011-09-11T06:10:49Z</dcterms:created>
  <dcterms:modified xsi:type="dcterms:W3CDTF">2013-07-07T23:01:26Z</dcterms:modified>
</cp:coreProperties>
</file>