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21"/>
  </p:notesMasterIdLst>
  <p:handoutMasterIdLst>
    <p:handoutMasterId r:id="rId22"/>
  </p:handoutMasterIdLst>
  <p:sldIdLst>
    <p:sldId id="257" r:id="rId3"/>
    <p:sldId id="286" r:id="rId4"/>
    <p:sldId id="290" r:id="rId5"/>
    <p:sldId id="298" r:id="rId6"/>
    <p:sldId id="281" r:id="rId7"/>
    <p:sldId id="280" r:id="rId8"/>
    <p:sldId id="293" r:id="rId9"/>
    <p:sldId id="285" r:id="rId10"/>
    <p:sldId id="291" r:id="rId11"/>
    <p:sldId id="287" r:id="rId12"/>
    <p:sldId id="289" r:id="rId13"/>
    <p:sldId id="288" r:id="rId14"/>
    <p:sldId id="294" r:id="rId15"/>
    <p:sldId id="295" r:id="rId16"/>
    <p:sldId id="296" r:id="rId17"/>
    <p:sldId id="297" r:id="rId18"/>
    <p:sldId id="270" r:id="rId19"/>
    <p:sldId id="284" r:id="rId20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7227" autoAdjust="0"/>
  </p:normalViewPr>
  <p:slideViewPr>
    <p:cSldViewPr>
      <p:cViewPr>
        <p:scale>
          <a:sx n="90" d="100"/>
          <a:sy n="90" d="100"/>
        </p:scale>
        <p:origin x="-18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2056C-EACA-471F-A6C3-641BD164442B}" type="datetimeFigureOut">
              <a:rPr lang="en-GB" smtClean="0"/>
              <a:pPr/>
              <a:t>05/07/2013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F2734-65D0-4B5F-9293-5941100382E4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823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AD6CC-6E27-4D5B-8A76-23D711FB8520}" type="datetimeFigureOut">
              <a:rPr lang="en-GB" smtClean="0"/>
              <a:pPr/>
              <a:t>05/07/2013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16464"/>
            <a:ext cx="5335893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634CB-1490-45E1-A9D3-CD5E550830D3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329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PAES</a:t>
            </a:r>
            <a:r>
              <a:rPr lang="it-IT" dirty="0" smtClean="0"/>
              <a:t>: piano d’azione per l’energia sostenibile (</a:t>
            </a:r>
            <a:r>
              <a:rPr lang="it-IT" dirty="0" err="1" smtClean="0"/>
              <a:t>action</a:t>
            </a:r>
            <a:r>
              <a:rPr lang="it-IT" dirty="0" smtClean="0"/>
              <a:t> </a:t>
            </a:r>
            <a:r>
              <a:rPr lang="it-IT" dirty="0" err="1" smtClean="0"/>
              <a:t>plan</a:t>
            </a:r>
            <a:r>
              <a:rPr lang="it-IT" dirty="0" smtClean="0"/>
              <a:t> for </a:t>
            </a:r>
            <a:r>
              <a:rPr lang="it-IT" dirty="0" err="1" smtClean="0"/>
              <a:t>sustainable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The </a:t>
            </a:r>
            <a:r>
              <a:rPr lang="en-US" b="1" dirty="0" smtClean="0"/>
              <a:t>C40 </a:t>
            </a:r>
            <a:r>
              <a:rPr lang="en-US" b="0" dirty="0" smtClean="0"/>
              <a:t>Cities Climate Leadership Group is a network of the world’s megacities committed to addressing climate change</a:t>
            </a:r>
          </a:p>
          <a:p>
            <a:r>
              <a:rPr lang="it-IT" dirty="0" smtClean="0"/>
              <a:t>http://www.c40cities.org/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8634CB-1490-45E1-A9D3-CD5E550830D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16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23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8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943C6-142B-45F6-8F45-32CDBE5D561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71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Immagine 6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945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970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163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>
              <a:defRPr sz="1100" smtClean="0">
                <a:solidFill>
                  <a:srgbClr val="59595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1900" y="6426200"/>
            <a:ext cx="2616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>
              <a:defRPr sz="1100" smtClean="0">
                <a:solidFill>
                  <a:srgbClr val="59595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34820" name="Picture 945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1" name="Picture 970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2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348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>
              <a:defRPr sz="1100">
                <a:solidFill>
                  <a:srgbClr val="59595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cs typeface="Arial" pitchFamily="34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>
              <a:defRPr sz="1100">
                <a:solidFill>
                  <a:srgbClr val="59595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4724400" y="1676400"/>
            <a:ext cx="44196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17412" name="Content Placeholder 1"/>
          <p:cNvSpPr txBox="1">
            <a:spLocks/>
          </p:cNvSpPr>
          <p:nvPr/>
        </p:nvSpPr>
        <p:spPr bwMode="auto">
          <a:xfrm>
            <a:off x="684213" y="5437188"/>
            <a:ext cx="7556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fontAlgn="base" hangingPunct="0">
              <a:spcBef>
                <a:spcPts val="300"/>
              </a:spcBef>
              <a:spcAft>
                <a:spcPct val="0"/>
              </a:spcAft>
              <a:buClr>
                <a:srgbClr val="3891A7"/>
              </a:buClr>
              <a:buSzPct val="75000"/>
              <a:buFont typeface="Wingdings" pitchFamily="2" charset="2"/>
              <a:buNone/>
            </a:pP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ENEA(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Italy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 EEWRC(Cyprus)  CNRM(France)  ICTP(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Italy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IC3(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Spain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NOA(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Greece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CMCC(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Italy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 TEC(France)  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PlanBleu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(France)  PIK(Germany)   UEA(UK)   GREVACHOT(Tunisia)  JRC 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Spain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 DHMZ 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Croatia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  USMD(US)  UC(</a:t>
            </a:r>
            <a:r>
              <a:rPr lang="it-IT" sz="1600" dirty="0" err="1" smtClean="0">
                <a:solidFill>
                  <a:srgbClr val="1C4853"/>
                </a:solidFill>
                <a:latin typeface="Calibri" pitchFamily="34" charset="0"/>
              </a:rPr>
              <a:t>Spain</a:t>
            </a:r>
            <a:r>
              <a:rPr lang="it-IT" sz="1600" dirty="0" smtClean="0">
                <a:solidFill>
                  <a:srgbClr val="1C4853"/>
                </a:solidFill>
                <a:latin typeface="Calibri" pitchFamily="34" charset="0"/>
              </a:rPr>
              <a:t>)</a:t>
            </a:r>
          </a:p>
          <a:p>
            <a:pPr algn="just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3891A7"/>
              </a:buClr>
              <a:buSzPct val="75000"/>
              <a:buFont typeface="Wingdings" pitchFamily="2" charset="2"/>
              <a:buNone/>
            </a:pPr>
            <a:endParaRPr lang="it-IT" sz="1400" dirty="0" smtClean="0">
              <a:solidFill>
                <a:srgbClr val="2A6D7D"/>
              </a:solidFill>
              <a:latin typeface="Calibri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735830" y="3810000"/>
            <a:ext cx="3950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274E9D"/>
                </a:solidFill>
              </a:rPr>
              <a:t>3</a:t>
            </a:r>
            <a:r>
              <a:rPr lang="it-IT" b="1" baseline="30000" dirty="0" smtClean="0">
                <a:solidFill>
                  <a:srgbClr val="274E9D"/>
                </a:solidFill>
              </a:rPr>
              <a:t>rd</a:t>
            </a:r>
            <a:r>
              <a:rPr lang="it-IT" b="1" dirty="0" smtClean="0">
                <a:solidFill>
                  <a:srgbClr val="274E9D"/>
                </a:solidFill>
              </a:rPr>
              <a:t>  </a:t>
            </a:r>
            <a:r>
              <a:rPr lang="it-IT" b="1" dirty="0" err="1" smtClean="0">
                <a:solidFill>
                  <a:srgbClr val="274E9D"/>
                </a:solidFill>
              </a:rPr>
              <a:t>governing</a:t>
            </a:r>
            <a:r>
              <a:rPr lang="it-IT" b="1" dirty="0" smtClean="0">
                <a:solidFill>
                  <a:srgbClr val="274E9D"/>
                </a:solidFill>
              </a:rPr>
              <a:t> </a:t>
            </a:r>
            <a:r>
              <a:rPr lang="it-IT" b="1" dirty="0" err="1" smtClean="0">
                <a:solidFill>
                  <a:srgbClr val="274E9D"/>
                </a:solidFill>
              </a:rPr>
              <a:t>board</a:t>
            </a:r>
            <a:r>
              <a:rPr lang="it-IT" b="1" dirty="0" smtClean="0">
                <a:solidFill>
                  <a:srgbClr val="274E9D"/>
                </a:solidFill>
              </a:rPr>
              <a:t> </a:t>
            </a:r>
            <a:r>
              <a:rPr lang="it-IT" b="1" dirty="0" err="1" smtClean="0">
                <a:solidFill>
                  <a:srgbClr val="274E9D"/>
                </a:solidFill>
              </a:rPr>
              <a:t>assembly</a:t>
            </a:r>
            <a:endParaRPr lang="it-IT" b="1" dirty="0" smtClean="0">
              <a:solidFill>
                <a:srgbClr val="274E9D"/>
              </a:solidFill>
            </a:endParaRPr>
          </a:p>
          <a:p>
            <a:r>
              <a:rPr lang="it-IT" b="1" dirty="0" smtClean="0">
                <a:solidFill>
                  <a:srgbClr val="274E9D"/>
                </a:solidFill>
              </a:rPr>
              <a:t>8-10 </a:t>
            </a:r>
            <a:r>
              <a:rPr lang="it-IT" b="1" dirty="0" err="1" smtClean="0">
                <a:solidFill>
                  <a:srgbClr val="274E9D"/>
                </a:solidFill>
              </a:rPr>
              <a:t>July</a:t>
            </a:r>
            <a:r>
              <a:rPr lang="it-IT" b="1" dirty="0" smtClean="0">
                <a:solidFill>
                  <a:srgbClr val="274E9D"/>
                </a:solidFill>
              </a:rPr>
              <a:t> 2013, ENEA, Roma</a:t>
            </a:r>
          </a:p>
          <a:p>
            <a:endParaRPr lang="it-IT" b="1" dirty="0">
              <a:solidFill>
                <a:srgbClr val="274E9D"/>
              </a:solidFill>
            </a:endParaRPr>
          </a:p>
          <a:p>
            <a:r>
              <a:rPr lang="it-IT" b="1" dirty="0" smtClean="0">
                <a:solidFill>
                  <a:srgbClr val="274E9D"/>
                </a:solidFill>
              </a:rPr>
              <a:t>valentina </a:t>
            </a:r>
            <a:r>
              <a:rPr lang="it-IT" b="1" dirty="0" err="1" smtClean="0">
                <a:solidFill>
                  <a:srgbClr val="274E9D"/>
                </a:solidFill>
              </a:rPr>
              <a:t>giannini</a:t>
            </a:r>
            <a:r>
              <a:rPr lang="it-IT" b="1" dirty="0" smtClean="0">
                <a:solidFill>
                  <a:srgbClr val="274E9D"/>
                </a:solidFill>
              </a:rPr>
              <a:t> (</a:t>
            </a:r>
            <a:r>
              <a:rPr lang="it-IT" b="1" dirty="0" err="1" smtClean="0">
                <a:solidFill>
                  <a:srgbClr val="274E9D"/>
                </a:solidFill>
              </a:rPr>
              <a:t>cmcc</a:t>
            </a:r>
            <a:r>
              <a:rPr lang="it-IT" b="1" dirty="0" smtClean="0">
                <a:solidFill>
                  <a:srgbClr val="274E9D"/>
                </a:solidFill>
              </a:rPr>
              <a:t>)</a:t>
            </a:r>
            <a:endParaRPr lang="it-IT" b="1" dirty="0">
              <a:solidFill>
                <a:srgbClr val="274E9D"/>
              </a:solidFill>
            </a:endParaRPr>
          </a:p>
        </p:txBody>
      </p:sp>
      <p:pic>
        <p:nvPicPr>
          <p:cNvPr id="2052" name="Picture 4" descr="C:\Users\giannini\Desktop\locale\LAVORO\cmcc_misc\CMCCorizzontaleCOLesteso_cu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138" y="6310313"/>
            <a:ext cx="1617662" cy="51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CLIM-RUN presentations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76400"/>
            <a:ext cx="7543800" cy="480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Alessio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Bellucci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sea level rise in the north </a:t>
            </a:r>
            <a:r>
              <a:rPr lang="en-GB" sz="2400" kern="0" dirty="0" err="1" smtClean="0">
                <a:solidFill>
                  <a:srgbClr val="000000"/>
                </a:solidFill>
                <a:latin typeface="Arial"/>
                <a:cs typeface="Arial"/>
              </a:rPr>
              <a:t>adriatic</a:t>
            </a: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 basin</a:t>
            </a: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seasonal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forecast of extreme events (precipitation and heat waves)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Erika Coppola</a:t>
            </a: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analysis of extreme indices derived from simulation of regional model RegCM4, 50 Km for Europe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Silvia </a:t>
            </a:r>
            <a:r>
              <a:rPr kumimoji="0" lang="en-GB" sz="2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Torresan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e </a:t>
            </a:r>
            <a:r>
              <a:rPr kumimoji="0" lang="en-GB" sz="2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Valentina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Gallina</a:t>
            </a:r>
            <a:endParaRPr kumimoji="0" lang="en-GB" sz="2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services for impacts and climate change adaptation in coastal zones of north </a:t>
            </a:r>
            <a:r>
              <a:rPr lang="en-GB" sz="2400" kern="0" dirty="0" err="1" smtClean="0">
                <a:solidFill>
                  <a:srgbClr val="000000"/>
                </a:solidFill>
                <a:latin typeface="Arial"/>
                <a:cs typeface="Arial"/>
              </a:rPr>
              <a:t>adriatic</a:t>
            </a:r>
            <a:endParaRPr kumimoji="0" lang="en-GB" sz="24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48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0" eaLnBrk="1" hangingPunct="1">
              <a:defRPr/>
            </a:pPr>
            <a:r>
              <a:rPr lang="en-GB" sz="4000" b="1" kern="0" dirty="0" smtClean="0">
                <a:solidFill>
                  <a:srgbClr val="333399"/>
                </a:solidFill>
                <a:latin typeface="Arial"/>
                <a:cs typeface="Arial"/>
              </a:rPr>
              <a:t>discussion on </a:t>
            </a:r>
          </a:p>
          <a:p>
            <a:pPr lvl="0" eaLnBrk="1" hangingPunct="1">
              <a:defRPr/>
            </a:pPr>
            <a:r>
              <a:rPr lang="en-GB" sz="4000" b="1" kern="0" dirty="0" smtClean="0">
                <a:solidFill>
                  <a:srgbClr val="333399"/>
                </a:solidFill>
                <a:latin typeface="Arial"/>
                <a:cs typeface="Arial"/>
              </a:rPr>
              <a:t>climate products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362200"/>
            <a:ext cx="75438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lvl="0"/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information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provided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understandable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  <a:p>
            <a:pPr lvl="0"/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will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you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be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able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to use </a:t>
            </a:r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?</a:t>
            </a:r>
            <a:endParaRPr lang="it-IT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/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if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not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: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how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can </a:t>
            </a:r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it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 be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improved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  <a:p>
            <a:pPr lvl="0"/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 information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presented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relevant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for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your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activities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  <a:p>
            <a:pPr lvl="0"/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what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other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information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would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you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need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?</a:t>
            </a:r>
            <a:endParaRPr kumimoji="0" lang="en-GB" sz="2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8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highlights from discussion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981200"/>
            <a:ext cx="75438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questions </a:t>
            </a:r>
            <a:r>
              <a:rPr lang="en-US" sz="2800" dirty="0"/>
              <a:t>were asked to better understand what was </a:t>
            </a:r>
            <a:r>
              <a:rPr lang="en-US" sz="2800" dirty="0" smtClean="0"/>
              <a:t>presented, suggested improvements:</a:t>
            </a:r>
            <a:endParaRPr lang="it-IT" sz="2800" dirty="0"/>
          </a:p>
          <a:p>
            <a:pPr lvl="0">
              <a:spcBef>
                <a:spcPts val="0"/>
              </a:spcBef>
            </a:pPr>
            <a:r>
              <a:rPr lang="en-US" sz="2800" dirty="0"/>
              <a:t>data to support different planning: longer time series of observations, higher resolution</a:t>
            </a:r>
            <a:endParaRPr lang="it-IT" sz="2800" dirty="0"/>
          </a:p>
          <a:p>
            <a:pPr lvl="0">
              <a:spcBef>
                <a:spcPts val="0"/>
              </a:spcBef>
            </a:pPr>
            <a:r>
              <a:rPr lang="en-US" sz="2800" dirty="0"/>
              <a:t>regional agencies can do downscaling</a:t>
            </a:r>
            <a:endParaRPr lang="it-IT" sz="2800" dirty="0"/>
          </a:p>
          <a:p>
            <a:pPr lvl="0">
              <a:spcBef>
                <a:spcPts val="0"/>
              </a:spcBef>
            </a:pPr>
            <a:r>
              <a:rPr lang="en-US" sz="2800" dirty="0"/>
              <a:t>data on precipitation and winds</a:t>
            </a:r>
            <a:endParaRPr lang="it-IT" sz="2800" dirty="0"/>
          </a:p>
          <a:p>
            <a:pPr lvl="0">
              <a:spcBef>
                <a:spcPts val="0"/>
              </a:spcBef>
            </a:pPr>
            <a:r>
              <a:rPr lang="en-US" sz="2800" dirty="0"/>
              <a:t>in northern </a:t>
            </a:r>
            <a:r>
              <a:rPr lang="en-US" sz="2800" dirty="0" smtClean="0"/>
              <a:t>Italy a </a:t>
            </a:r>
            <a:r>
              <a:rPr lang="en-US" sz="2800" dirty="0"/>
              <a:t>research project is trying to create a repository of daily data since 1960</a:t>
            </a:r>
            <a:endParaRPr lang="it-IT" sz="2800" dirty="0"/>
          </a:p>
          <a:p>
            <a:pPr lvl="0">
              <a:spcBef>
                <a:spcPts val="0"/>
              </a:spcBef>
            </a:pPr>
            <a:r>
              <a:rPr lang="en-US" sz="2800" dirty="0"/>
              <a:t>precipitation patterns to improve </a:t>
            </a:r>
            <a:r>
              <a:rPr lang="en-US" sz="2800" dirty="0" smtClean="0"/>
              <a:t>irrigation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382147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95536" y="152400"/>
            <a:ext cx="7300664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0" eaLnBrk="1" hangingPunct="1">
              <a:defRPr/>
            </a:pPr>
            <a:r>
              <a:rPr lang="en-GB" sz="2700" b="1" kern="0" dirty="0" smtClean="0">
                <a:solidFill>
                  <a:srgbClr val="333399"/>
                </a:solidFill>
                <a:latin typeface="Arial"/>
                <a:cs typeface="Arial"/>
              </a:rPr>
              <a:t>Climate impact and adaptation services</a:t>
            </a:r>
            <a:br>
              <a:rPr lang="en-GB" sz="2700" b="1" kern="0" dirty="0" smtClean="0">
                <a:solidFill>
                  <a:srgbClr val="333399"/>
                </a:solidFill>
                <a:latin typeface="Arial"/>
                <a:cs typeface="Arial"/>
              </a:rPr>
            </a:br>
            <a:r>
              <a:rPr lang="en-GB" sz="2700" b="1" kern="0" dirty="0" smtClean="0">
                <a:solidFill>
                  <a:srgbClr val="333399"/>
                </a:solidFill>
                <a:latin typeface="Arial"/>
                <a:cs typeface="Arial"/>
              </a:rPr>
              <a:t>in the North Adriatic coast</a:t>
            </a:r>
            <a:endParaRPr kumimoji="0" lang="en-GB" sz="27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295400"/>
            <a:ext cx="4401878" cy="4724400"/>
          </a:xfrm>
        </p:spPr>
        <p:txBody>
          <a:bodyPr>
            <a:noAutofit/>
          </a:bodyPr>
          <a:lstStyle/>
          <a:p>
            <a:pPr lvl="0" algn="l">
              <a:buClrTx/>
              <a:buSzPct val="100000"/>
            </a:pP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Regional </a:t>
            </a:r>
            <a:r>
              <a:rPr lang="en-US" u="sng" dirty="0">
                <a:solidFill>
                  <a:schemeClr val="tx1"/>
                </a:solidFill>
                <a:latin typeface="Arial"/>
                <a:cs typeface="Arial"/>
              </a:rPr>
              <a:t>Risk </a:t>
            </a: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Assessment (RRA) </a:t>
            </a:r>
            <a:r>
              <a:rPr lang="en-US" u="sng" dirty="0">
                <a:solidFill>
                  <a:schemeClr val="tx1"/>
                </a:solidFill>
                <a:latin typeface="Arial"/>
                <a:cs typeface="Arial"/>
              </a:rPr>
              <a:t>was </a:t>
            </a: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proposed to develop 3 products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:</a:t>
            </a:r>
          </a:p>
          <a:p>
            <a:pPr lvl="0"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sea level rise inundation risk maps</a:t>
            </a:r>
          </a:p>
          <a:p>
            <a:pPr marL="180975" lvl="0"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pluvial flood inundation risk maps in urban areas</a:t>
            </a:r>
          </a:p>
          <a:p>
            <a:pPr lvl="0"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water stress index and maps for agricultural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typologies</a:t>
            </a:r>
          </a:p>
          <a:p>
            <a:pPr lvl="0"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lvl="0" algn="l">
              <a:spcBef>
                <a:spcPts val="0"/>
              </a:spcBef>
              <a:buClrTx/>
              <a:buSzPct val="100000"/>
            </a:pP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A </a:t>
            </a: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questionnaire was </a:t>
            </a: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administered to </a:t>
            </a:r>
            <a:r>
              <a:rPr lang="en-US" u="sng" dirty="0" smtClean="0">
                <a:solidFill>
                  <a:schemeClr val="tx1"/>
                </a:solidFill>
                <a:latin typeface="Arial"/>
                <a:cs typeface="Arial"/>
              </a:rPr>
              <a:t>collect stakeholders’ feedbacks about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:</a:t>
            </a:r>
          </a:p>
          <a:p>
            <a:pPr marL="180975"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testing areas for product’s application</a:t>
            </a:r>
          </a:p>
          <a:p>
            <a:pPr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input </a:t>
            </a:r>
            <a:r>
              <a:rPr lang="en-US" dirty="0">
                <a:solidFill>
                  <a:schemeClr val="tx1"/>
                </a:solidFill>
                <a:latin typeface="Arial"/>
                <a:cs typeface="Arial"/>
              </a:rPr>
              <a:t>data</a:t>
            </a:r>
          </a:p>
          <a:p>
            <a:pPr indent="-180975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output data</a:t>
            </a:r>
          </a:p>
        </p:txBody>
      </p:sp>
      <p:sp>
        <p:nvSpPr>
          <p:cNvPr id="2" name="Rettangolo 1"/>
          <p:cNvSpPr/>
          <p:nvPr/>
        </p:nvSpPr>
        <p:spPr>
          <a:xfrm>
            <a:off x="228600" y="6096000"/>
            <a:ext cx="411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>
              <a:buSzPct val="100000"/>
            </a:pPr>
            <a:r>
              <a:rPr lang="en-US" b="1" dirty="0" smtClean="0">
                <a:solidFill>
                  <a:srgbClr val="0070C0"/>
                </a:solidFill>
                <a:latin typeface="Arial"/>
                <a:cs typeface="Arial"/>
              </a:rPr>
              <a:t>6 stakeholders out of 11 </a:t>
            </a:r>
            <a:endParaRPr lang="en-US" b="1" dirty="0" smtClean="0">
              <a:solidFill>
                <a:srgbClr val="0070C0"/>
              </a:solidFill>
              <a:latin typeface="Arial"/>
              <a:cs typeface="Arial"/>
            </a:endParaRPr>
          </a:p>
          <a:p>
            <a:pPr marL="457200" lvl="0" indent="-457200" algn="ctr">
              <a:buSzPct val="100000"/>
            </a:pPr>
            <a:r>
              <a:rPr lang="en-US" b="1" dirty="0" smtClean="0">
                <a:solidFill>
                  <a:srgbClr val="0070C0"/>
                </a:solidFill>
                <a:latin typeface="Arial"/>
                <a:cs typeface="Arial"/>
              </a:rPr>
              <a:t>answered </a:t>
            </a:r>
            <a:r>
              <a:rPr lang="en-US" b="1" dirty="0" smtClean="0">
                <a:solidFill>
                  <a:srgbClr val="0070C0"/>
                </a:solidFill>
                <a:latin typeface="Arial"/>
                <a:cs typeface="Arial"/>
              </a:rPr>
              <a:t>the </a:t>
            </a:r>
            <a:r>
              <a:rPr lang="en-US" b="1" dirty="0" smtClean="0">
                <a:solidFill>
                  <a:srgbClr val="0070C0"/>
                </a:solidFill>
                <a:latin typeface="Arial"/>
                <a:cs typeface="Arial"/>
              </a:rPr>
              <a:t>questionnaire</a:t>
            </a:r>
            <a:endParaRPr lang="en-US" b="1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4478079" y="2502932"/>
            <a:ext cx="4589721" cy="4049233"/>
            <a:chOff x="4774019" y="2022106"/>
            <a:chExt cx="4072884" cy="3676488"/>
          </a:xfrm>
        </p:grpSpPr>
        <p:pic>
          <p:nvPicPr>
            <p:cNvPr id="5" name="Picture 4" descr="Framewrok_RRA_new_ingl (2).jpg"/>
            <p:cNvPicPr>
              <a:picLocks noChangeAspect="1"/>
            </p:cNvPicPr>
            <p:nvPr/>
          </p:nvPicPr>
          <p:blipFill rotWithShape="1">
            <a:blip r:embed="rId2" cstate="print"/>
            <a:srcRect l="7230" r="9683"/>
            <a:stretch/>
          </p:blipFill>
          <p:spPr>
            <a:xfrm>
              <a:off x="4774019" y="2022106"/>
              <a:ext cx="4072884" cy="3676488"/>
            </a:xfrm>
            <a:prstGeom prst="rect">
              <a:avLst/>
            </a:prstGeom>
          </p:spPr>
        </p:pic>
        <p:sp>
          <p:nvSpPr>
            <p:cNvPr id="6" name="Rettangolo 5"/>
            <p:cNvSpPr/>
            <p:nvPr/>
          </p:nvSpPr>
          <p:spPr>
            <a:xfrm>
              <a:off x="4774019" y="4343400"/>
              <a:ext cx="1017181" cy="11752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4" descr="Framewrok_RRA_new_ingl (2).jpg"/>
          <p:cNvPicPr>
            <a:picLocks noChangeAspect="1"/>
          </p:cNvPicPr>
          <p:nvPr/>
        </p:nvPicPr>
        <p:blipFill rotWithShape="1">
          <a:blip r:embed="rId2" cstate="print"/>
          <a:srcRect t="60295" r="71441"/>
          <a:stretch/>
        </p:blipFill>
        <p:spPr>
          <a:xfrm>
            <a:off x="4772247" y="4214910"/>
            <a:ext cx="1399953" cy="145974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478078" y="2435423"/>
            <a:ext cx="466592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Regional </a:t>
            </a:r>
            <a:r>
              <a:rPr lang="en-GB" sz="1400" dirty="0"/>
              <a:t>Risk Assessment: main phases, inputs and </a:t>
            </a:r>
            <a:r>
              <a:rPr lang="en-GB" sz="1400" dirty="0" smtClean="0"/>
              <a:t>outputs</a:t>
            </a:r>
            <a:endParaRPr lang="en-GB" sz="1400" dirty="0"/>
          </a:p>
        </p:txBody>
      </p:sp>
      <p:sp>
        <p:nvSpPr>
          <p:cNvPr id="11" name="Rettangolo 10"/>
          <p:cNvSpPr/>
          <p:nvPr/>
        </p:nvSpPr>
        <p:spPr>
          <a:xfrm>
            <a:off x="4495800" y="2362200"/>
            <a:ext cx="4572000" cy="442257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75438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0" eaLnBrk="1" hangingPunct="1"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Product</a:t>
            </a:r>
            <a:r>
              <a:rPr lang="en-GB" sz="2800" b="1" kern="0" dirty="0">
                <a:solidFill>
                  <a:srgbClr val="333399"/>
                </a:solidFill>
                <a:latin typeface="Arial"/>
                <a:cs typeface="Arial"/>
              </a:rPr>
              <a:t> 1 </a:t>
            </a:r>
            <a:r>
              <a:rPr lang="en-GB" sz="2800" b="1" kern="0" dirty="0" smtClean="0">
                <a:solidFill>
                  <a:srgbClr val="333399"/>
                </a:solidFill>
                <a:latin typeface="Arial"/>
                <a:cs typeface="Arial"/>
              </a:rPr>
              <a:t/>
            </a:r>
            <a:br>
              <a:rPr lang="en-GB" sz="2800" b="1" kern="0" dirty="0" smtClean="0">
                <a:solidFill>
                  <a:srgbClr val="333399"/>
                </a:solidFill>
                <a:latin typeface="Arial"/>
                <a:cs typeface="Arial"/>
              </a:rPr>
            </a:br>
            <a:r>
              <a:rPr lang="en-GB" sz="2800" b="1" kern="0" dirty="0" smtClean="0">
                <a:solidFill>
                  <a:srgbClr val="333399"/>
                </a:solidFill>
                <a:latin typeface="Arial"/>
                <a:cs typeface="Arial"/>
              </a:rPr>
              <a:t>Sea </a:t>
            </a:r>
            <a:r>
              <a:rPr lang="en-GB" sz="2800" b="1" kern="0" dirty="0">
                <a:solidFill>
                  <a:srgbClr val="333399"/>
                </a:solidFill>
                <a:latin typeface="Arial"/>
                <a:cs typeface="Arial"/>
              </a:rPr>
              <a:t>level rise inundation risk </a:t>
            </a:r>
            <a:r>
              <a:rPr lang="en-GB" sz="2800" b="1" kern="0" dirty="0" smtClean="0">
                <a:solidFill>
                  <a:srgbClr val="333399"/>
                </a:solidFill>
                <a:latin typeface="Arial"/>
                <a:cs typeface="Arial"/>
              </a:rPr>
              <a:t>maps</a:t>
            </a:r>
            <a:endParaRPr lang="en-GB" sz="2800" b="1" kern="0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528924"/>
            <a:ext cx="8435280" cy="3109876"/>
          </a:xfrm>
          <a:solidFill>
            <a:schemeClr val="bg1"/>
          </a:solidFill>
        </p:spPr>
        <p:txBody>
          <a:bodyPr/>
          <a:lstStyle/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Stakeholders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agreed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with the proposed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dataset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suggesting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more detailed maps for vegetation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and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subsidence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for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Friuli </a:t>
            </a:r>
            <a:r>
              <a:rPr lang="en-US" sz="1800" b="1" dirty="0" err="1" smtClean="0">
                <a:solidFill>
                  <a:schemeClr val="tx1"/>
                </a:solidFill>
                <a:latin typeface="Arial"/>
                <a:cs typeface="Arial"/>
              </a:rPr>
              <a:t>Venezia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Giulia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Region</a:t>
            </a: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dirty="0">
                <a:solidFill>
                  <a:schemeClr val="tx1"/>
                </a:solidFill>
                <a:latin typeface="Arial"/>
                <a:cs typeface="Arial"/>
              </a:rPr>
              <a:t>S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takeholders were involved in the assignation of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scores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to the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socio-economic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and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environmental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factors  used in RRA</a:t>
            </a: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Hazard inundation map: 5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stakeholders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suggested the visualization in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3 classes, 1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stakeholder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preferred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4 classes</a:t>
            </a: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285750" lvl="0" indent="-28575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A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threshold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of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60 cm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was selected by the majority of stakeholders (5/6) as the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maximum  water level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which generate the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maximum inundation hazard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.</a:t>
            </a:r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76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381000"/>
            <a:ext cx="7620000" cy="99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0" eaLnBrk="1" hangingPunct="1">
              <a:defRPr/>
            </a:pPr>
            <a:r>
              <a:rPr lang="en-GB" sz="2500" b="1" kern="0" dirty="0">
                <a:solidFill>
                  <a:srgbClr val="333399"/>
                </a:solidFill>
                <a:latin typeface="Arial"/>
                <a:cs typeface="Arial"/>
              </a:rPr>
              <a:t>Product 2 </a:t>
            </a:r>
            <a:r>
              <a:rPr lang="en-GB" sz="2500" b="1" kern="0" dirty="0" smtClean="0">
                <a:solidFill>
                  <a:srgbClr val="333399"/>
                </a:solidFill>
                <a:latin typeface="Arial"/>
                <a:cs typeface="Arial"/>
              </a:rPr>
              <a:t/>
            </a:r>
            <a:br>
              <a:rPr lang="en-GB" sz="2500" b="1" kern="0" dirty="0" smtClean="0">
                <a:solidFill>
                  <a:srgbClr val="333399"/>
                </a:solidFill>
                <a:latin typeface="Arial"/>
                <a:cs typeface="Arial"/>
              </a:rPr>
            </a:br>
            <a:r>
              <a:rPr lang="en-GB" sz="2500" b="1" kern="0" dirty="0" smtClean="0">
                <a:solidFill>
                  <a:srgbClr val="333399"/>
                </a:solidFill>
                <a:latin typeface="Arial"/>
                <a:cs typeface="Arial"/>
              </a:rPr>
              <a:t>Pluvial </a:t>
            </a:r>
            <a:r>
              <a:rPr lang="en-GB" sz="2500" b="1" kern="0" dirty="0">
                <a:solidFill>
                  <a:srgbClr val="333399"/>
                </a:solidFill>
                <a:latin typeface="Arial"/>
                <a:cs typeface="Arial"/>
              </a:rPr>
              <a:t>flood inundation risk maps in urban areas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2250" y="2286000"/>
            <a:ext cx="8382198" cy="3962400"/>
          </a:xfrm>
        </p:spPr>
        <p:txBody>
          <a:bodyPr>
            <a:noAutofit/>
          </a:bodyPr>
          <a:lstStyle/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4 stakeholders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considered the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Veneto testing area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as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appropriate</a:t>
            </a: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b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1 stakeholder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suggested to include 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urban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and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extra-urban areas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of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Udine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and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Pordenone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(Friuli </a:t>
            </a:r>
            <a:r>
              <a:rPr lang="en-US" sz="1800" dirty="0" err="1" smtClean="0">
                <a:solidFill>
                  <a:schemeClr val="tx1"/>
                </a:solidFill>
                <a:latin typeface="Arial"/>
                <a:cs typeface="Arial"/>
              </a:rPr>
              <a:t>Venezia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Giulia provinces).</a:t>
            </a:r>
            <a:endParaRPr lang="en-US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4 stakeholders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considered the proposed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receptors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and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vulnerability factors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as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appropriate</a:t>
            </a: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b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1 stakeholder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suggested a more detailed analysis of the slope influence on inundated areas</a:t>
            </a:r>
            <a:endParaRPr lang="en-US" sz="18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endParaRPr lang="en-US" sz="1800" b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pPr marL="457200" lvl="0" indent="-457200" algn="l">
              <a:spcBef>
                <a:spcPts val="0"/>
              </a:spcBef>
              <a:buClrTx/>
              <a:buSzPct val="100000"/>
              <a:buFont typeface="Wingdings" pitchFamily="2" charset="2"/>
              <a:buChar char="§"/>
            </a:pP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The decade 2041-2050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was considered as 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appropriate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time scale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, 2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stakeholders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suggested a</a:t>
            </a:r>
            <a:r>
              <a:rPr lang="en-US" sz="1800" b="1" dirty="0" smtClean="0">
                <a:solidFill>
                  <a:schemeClr val="tx1"/>
                </a:solidFill>
                <a:latin typeface="Arial"/>
                <a:cs typeface="Arial"/>
              </a:rPr>
              <a:t> more detailed analysis</a:t>
            </a:r>
            <a:r>
              <a:rPr lang="en-US" sz="1800" dirty="0" smtClean="0">
                <a:solidFill>
                  <a:schemeClr val="tx1"/>
                </a:solidFill>
                <a:latin typeface="Arial"/>
                <a:cs typeface="Arial"/>
              </a:rPr>
              <a:t> of the outputs (i.e. monthly , annual or seasonal number of events).</a:t>
            </a:r>
          </a:p>
        </p:txBody>
      </p:sp>
    </p:spTree>
    <p:extLst>
      <p:ext uri="{BB962C8B-B14F-4D97-AF65-F5344CB8AC3E}">
        <p14:creationId xmlns:p14="http://schemas.microsoft.com/office/powerpoint/2010/main" val="6697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2584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0" eaLnBrk="1" hangingPunct="1">
              <a:defRPr/>
            </a:pPr>
            <a:r>
              <a:rPr lang="en-US" sz="2500" b="1" kern="0" dirty="0" smtClean="0">
                <a:solidFill>
                  <a:srgbClr val="333399"/>
                </a:solidFill>
                <a:latin typeface="Arial"/>
                <a:cs typeface="Arial"/>
              </a:rPr>
              <a:t>Product 3 </a:t>
            </a:r>
            <a:br>
              <a:rPr lang="en-US" sz="2500" b="1" kern="0" dirty="0" smtClean="0">
                <a:solidFill>
                  <a:srgbClr val="333399"/>
                </a:solidFill>
                <a:latin typeface="Arial"/>
                <a:cs typeface="Arial"/>
              </a:rPr>
            </a:br>
            <a:r>
              <a:rPr lang="en-GB" sz="2500" b="1" kern="0" dirty="0" smtClean="0">
                <a:solidFill>
                  <a:srgbClr val="333399"/>
                </a:solidFill>
                <a:latin typeface="Arial"/>
                <a:cs typeface="Arial"/>
              </a:rPr>
              <a:t>Water </a:t>
            </a:r>
            <a:r>
              <a:rPr lang="en-GB" sz="2500" b="1" kern="0" dirty="0">
                <a:solidFill>
                  <a:srgbClr val="333399"/>
                </a:solidFill>
                <a:latin typeface="Arial"/>
                <a:cs typeface="Arial"/>
              </a:rPr>
              <a:t>stress index and maps for agricultural </a:t>
            </a:r>
            <a:r>
              <a:rPr lang="en-GB" sz="2500" b="1" kern="0" dirty="0" smtClean="0">
                <a:solidFill>
                  <a:srgbClr val="333399"/>
                </a:solidFill>
                <a:latin typeface="Arial"/>
                <a:cs typeface="Arial"/>
              </a:rPr>
              <a:t>typologies</a:t>
            </a:r>
            <a:endParaRPr lang="en-GB" sz="2500" b="1" kern="0" dirty="0">
              <a:solidFill>
                <a:srgbClr val="333399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265" y="2133600"/>
            <a:ext cx="888828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lvl="0" indent="-180975">
              <a:buSzPct val="100000"/>
              <a:buFont typeface="Wingdings" pitchFamily="2" charset="2"/>
              <a:buChar char="§"/>
            </a:pPr>
            <a:r>
              <a:rPr lang="en-US" dirty="0" smtClean="0">
                <a:latin typeface="Arial"/>
                <a:cs typeface="Arial"/>
              </a:rPr>
              <a:t>The</a:t>
            </a:r>
            <a:r>
              <a:rPr lang="en-US" b="1" dirty="0" smtClean="0">
                <a:latin typeface="Arial"/>
                <a:cs typeface="Arial"/>
              </a:rPr>
              <a:t> Po delta </a:t>
            </a:r>
            <a:r>
              <a:rPr lang="en-US" dirty="0" smtClean="0">
                <a:latin typeface="Arial"/>
                <a:cs typeface="Arial"/>
              </a:rPr>
              <a:t>was considered </a:t>
            </a:r>
            <a:r>
              <a:rPr lang="en-US" b="1" dirty="0" smtClean="0">
                <a:latin typeface="Arial"/>
                <a:cs typeface="Arial"/>
              </a:rPr>
              <a:t> not suitable </a:t>
            </a:r>
            <a:r>
              <a:rPr lang="en-US" dirty="0" smtClean="0">
                <a:latin typeface="Arial"/>
                <a:cs typeface="Arial"/>
              </a:rPr>
              <a:t>for this product by </a:t>
            </a:r>
            <a:r>
              <a:rPr lang="en-US" b="1" dirty="0" smtClean="0">
                <a:latin typeface="Arial"/>
                <a:cs typeface="Arial"/>
              </a:rPr>
              <a:t>4 </a:t>
            </a:r>
            <a:r>
              <a:rPr lang="en-US" dirty="0" smtClean="0">
                <a:latin typeface="Arial"/>
                <a:cs typeface="Arial"/>
              </a:rPr>
              <a:t>stakeholders</a:t>
            </a:r>
            <a:r>
              <a:rPr lang="en-US" dirty="0">
                <a:latin typeface="Arial"/>
                <a:cs typeface="Arial"/>
              </a:rPr>
              <a:t>.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They </a:t>
            </a:r>
            <a:r>
              <a:rPr lang="en-US" dirty="0" smtClean="0">
                <a:latin typeface="Arial"/>
                <a:cs typeface="Arial"/>
              </a:rPr>
              <a:t>suggest to shift to the Upper and Lower Veneto and Friuli plane.</a:t>
            </a: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endParaRPr lang="en-US" dirty="0">
              <a:latin typeface="Arial"/>
              <a:cs typeface="Arial"/>
            </a:endParaRP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r>
              <a:rPr lang="en-US" b="1" dirty="0" smtClean="0">
                <a:latin typeface="Arial"/>
                <a:cs typeface="Arial"/>
              </a:rPr>
              <a:t>4</a:t>
            </a:r>
            <a:r>
              <a:rPr lang="en-US" dirty="0" smtClean="0">
                <a:latin typeface="Arial"/>
                <a:cs typeface="Arial"/>
              </a:rPr>
              <a:t> stakeholders proposed to consider a </a:t>
            </a:r>
            <a:r>
              <a:rPr lang="en-US" b="1" dirty="0" smtClean="0">
                <a:latin typeface="Arial"/>
                <a:cs typeface="Arial"/>
              </a:rPr>
              <a:t>more detailed analysis </a:t>
            </a:r>
            <a:r>
              <a:rPr lang="en-US" dirty="0" smtClean="0">
                <a:latin typeface="Arial"/>
                <a:cs typeface="Arial"/>
              </a:rPr>
              <a:t>of the </a:t>
            </a:r>
            <a:r>
              <a:rPr lang="en-US" b="1" dirty="0" smtClean="0">
                <a:latin typeface="Arial"/>
                <a:cs typeface="Arial"/>
              </a:rPr>
              <a:t>crop water balance</a:t>
            </a:r>
            <a:r>
              <a:rPr lang="en-US" dirty="0" smtClean="0">
                <a:latin typeface="Arial"/>
                <a:cs typeface="Arial"/>
              </a:rPr>
              <a:t> considering the </a:t>
            </a:r>
            <a:r>
              <a:rPr lang="en-US" b="1" dirty="0" smtClean="0">
                <a:latin typeface="Arial"/>
                <a:cs typeface="Arial"/>
              </a:rPr>
              <a:t>available water capacity  </a:t>
            </a:r>
            <a:r>
              <a:rPr lang="en-US" dirty="0" smtClean="0">
                <a:latin typeface="Arial"/>
                <a:cs typeface="Arial"/>
              </a:rPr>
              <a:t>of the </a:t>
            </a:r>
            <a:r>
              <a:rPr lang="en-US" b="1" dirty="0" smtClean="0">
                <a:latin typeface="Arial"/>
                <a:cs typeface="Arial"/>
              </a:rPr>
              <a:t>soil</a:t>
            </a: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endParaRPr lang="en-US" dirty="0" smtClean="0">
              <a:latin typeface="Arial"/>
              <a:cs typeface="Arial"/>
            </a:endParaRP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r>
              <a:rPr lang="en-US" dirty="0" smtClean="0">
                <a:latin typeface="Arial"/>
                <a:cs typeface="Arial"/>
              </a:rPr>
              <a:t>The following crop typologies were considered as relevant receptors: </a:t>
            </a:r>
            <a:r>
              <a:rPr lang="en-US" b="1" dirty="0">
                <a:latin typeface="Arial"/>
                <a:cs typeface="Arial"/>
              </a:rPr>
              <a:t>c</a:t>
            </a:r>
            <a:r>
              <a:rPr lang="en-US" b="1" dirty="0" smtClean="0">
                <a:latin typeface="Arial"/>
                <a:cs typeface="Arial"/>
              </a:rPr>
              <a:t>orn, cereals and soybean </a:t>
            </a:r>
            <a:r>
              <a:rPr lang="en-US" dirty="0" smtClean="0">
                <a:latin typeface="Arial"/>
                <a:cs typeface="Arial"/>
              </a:rPr>
              <a:t>in not irrigated land; </a:t>
            </a:r>
            <a:r>
              <a:rPr lang="en-US" b="1" dirty="0" smtClean="0">
                <a:latin typeface="Arial"/>
                <a:cs typeface="Arial"/>
              </a:rPr>
              <a:t>rice fields; vineyards; olive groves</a:t>
            </a: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endParaRPr lang="en-US" b="1" dirty="0" smtClean="0">
              <a:latin typeface="Arial"/>
              <a:cs typeface="Arial"/>
            </a:endParaRPr>
          </a:p>
          <a:p>
            <a:pPr marL="180975" indent="-180975">
              <a:buSzPct val="100000"/>
              <a:buFont typeface="Wingdings" pitchFamily="2" charset="2"/>
              <a:buChar char="§"/>
            </a:pPr>
            <a:r>
              <a:rPr lang="en-US" b="1" dirty="0">
                <a:latin typeface="Arial"/>
                <a:cs typeface="Arial"/>
              </a:rPr>
              <a:t>4 stakeholders </a:t>
            </a:r>
            <a:r>
              <a:rPr lang="en-US" dirty="0" smtClean="0">
                <a:latin typeface="Arial"/>
                <a:cs typeface="Arial"/>
              </a:rPr>
              <a:t>preferred </a:t>
            </a:r>
            <a:r>
              <a:rPr lang="en-US" dirty="0">
                <a:latin typeface="Arial"/>
                <a:cs typeface="Arial"/>
              </a:rPr>
              <a:t>to visualize the result in </a:t>
            </a:r>
            <a:r>
              <a:rPr lang="en-US" b="1" dirty="0">
                <a:latin typeface="Arial"/>
                <a:cs typeface="Arial"/>
              </a:rPr>
              <a:t>single crop maps</a:t>
            </a:r>
            <a:r>
              <a:rPr lang="en-US" dirty="0">
                <a:latin typeface="Arial"/>
                <a:cs typeface="Arial"/>
              </a:rPr>
              <a:t>, </a:t>
            </a:r>
            <a:r>
              <a:rPr lang="en-US" b="1" dirty="0">
                <a:latin typeface="Arial"/>
                <a:cs typeface="Arial"/>
              </a:rPr>
              <a:t>1</a:t>
            </a:r>
            <a:r>
              <a:rPr lang="en-US" dirty="0">
                <a:latin typeface="Arial"/>
                <a:cs typeface="Arial"/>
              </a:rPr>
              <a:t> stakeholder prefers the visualization of a </a:t>
            </a:r>
            <a:r>
              <a:rPr lang="en-US" b="1" dirty="0">
                <a:latin typeface="Arial"/>
                <a:cs typeface="Arial"/>
              </a:rPr>
              <a:t>total crop map </a:t>
            </a:r>
            <a:r>
              <a:rPr lang="en-US" dirty="0">
                <a:latin typeface="Arial"/>
                <a:cs typeface="Arial"/>
              </a:rPr>
              <a:t>(i.e. all the crop typologies in the same risk map).</a:t>
            </a: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endParaRPr lang="en-US" b="1" dirty="0" smtClean="0">
              <a:latin typeface="Arial"/>
              <a:cs typeface="Arial"/>
            </a:endParaRPr>
          </a:p>
          <a:p>
            <a:pPr marL="180975" lvl="0" indent="-180975">
              <a:buSzPct val="100000"/>
              <a:buFont typeface="Wingdings" pitchFamily="2" charset="2"/>
              <a:buChar char="§"/>
            </a:pPr>
            <a:r>
              <a:rPr lang="en-US" dirty="0" smtClean="0">
                <a:latin typeface="Arial"/>
                <a:cs typeface="Arial"/>
              </a:rPr>
              <a:t>General interest in </a:t>
            </a:r>
            <a:r>
              <a:rPr lang="en-US" b="1" dirty="0" smtClean="0">
                <a:latin typeface="Arial"/>
                <a:cs typeface="Arial"/>
              </a:rPr>
              <a:t>annual, monthly and seasonal time resolution  </a:t>
            </a:r>
            <a:r>
              <a:rPr lang="en-US" dirty="0" smtClean="0">
                <a:latin typeface="Arial"/>
                <a:cs typeface="Arial"/>
              </a:rPr>
              <a:t>for the 2041-2050 decade.</a:t>
            </a:r>
          </a:p>
          <a:p>
            <a:pPr marL="457200" lvl="0" indent="-457200">
              <a:buSzPct val="100000"/>
              <a:buFont typeface="Arial" pitchFamily="34" charset="0"/>
              <a:buChar char="•"/>
            </a:pP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25373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7620000" cy="1470025"/>
          </a:xfrm>
        </p:spPr>
        <p:txBody>
          <a:bodyPr anchor="ctr"/>
          <a:lstStyle/>
          <a:p>
            <a:pPr algn="ctr" eaLnBrk="1" hangingPunct="1"/>
            <a:r>
              <a:rPr lang="en-GB" sz="4000" b="1" dirty="0">
                <a:solidFill>
                  <a:srgbClr val="333399"/>
                </a:solidFill>
                <a:latin typeface="Arial"/>
                <a:cs typeface="Arial"/>
              </a:rPr>
              <a:t>next phases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752600"/>
            <a:ext cx="7620000" cy="5105400"/>
          </a:xfrm>
        </p:spPr>
        <p:txBody>
          <a:bodyPr/>
          <a:lstStyle/>
          <a:p>
            <a:pPr marL="457200" indent="-276225" algn="l" eaLnBrk="1" hangingPunct="1"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GB" sz="2800" kern="1200" dirty="0">
                <a:solidFill>
                  <a:srgbClr val="000000"/>
                </a:solidFill>
                <a:latin typeface="Arial"/>
                <a:cs typeface="Arial"/>
              </a:rPr>
              <a:t>communication of stakeholders feedback to CET for product </a:t>
            </a:r>
            <a:r>
              <a:rPr lang="en-GB" sz="2800" kern="1200" dirty="0" smtClean="0">
                <a:solidFill>
                  <a:srgbClr val="000000"/>
                </a:solidFill>
                <a:latin typeface="Arial"/>
                <a:cs typeface="Arial"/>
              </a:rPr>
              <a:t>improvement (Del 8.2)</a:t>
            </a:r>
            <a:endParaRPr lang="en-GB" sz="2800" kern="12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indent="-276225" algn="l" eaLnBrk="1" hangingPunct="1">
              <a:lnSpc>
                <a:spcPct val="80000"/>
              </a:lnSpc>
              <a:spcAft>
                <a:spcPct val="20000"/>
              </a:spcAft>
              <a:buClrTx/>
              <a:buSzPct val="100000"/>
              <a:buFont typeface="Arial" pitchFamily="34" charset="0"/>
              <a:buChar char="•"/>
            </a:pPr>
            <a:r>
              <a:rPr lang="en-GB" sz="2800" kern="1200" dirty="0">
                <a:solidFill>
                  <a:srgbClr val="000000"/>
                </a:solidFill>
                <a:latin typeface="Arial"/>
                <a:cs typeface="Arial"/>
              </a:rPr>
              <a:t>identification of key messages:</a:t>
            </a:r>
          </a:p>
          <a:p>
            <a:pPr marL="712788" lvl="1" indent="-312738" algn="l" eaLnBrk="1" hangingPunct="1">
              <a:lnSpc>
                <a:spcPct val="80000"/>
              </a:lnSpc>
              <a:spcAft>
                <a:spcPct val="20000"/>
              </a:spcAft>
              <a:buClrTx/>
              <a:buSzPct val="100000"/>
              <a:buFont typeface="Wingdings" pitchFamily="2" charset="2"/>
              <a:buChar char="§"/>
            </a:pPr>
            <a:r>
              <a:rPr lang="en-GB" sz="2500" kern="1200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discussion </a:t>
            </a:r>
            <a:r>
              <a:rPr lang="en-GB" sz="2500" kern="1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during annual meeting in Rome</a:t>
            </a:r>
          </a:p>
          <a:p>
            <a:pPr marL="712788" lvl="1" indent="-312738" algn="l" eaLnBrk="1" hangingPunct="1">
              <a:lnSpc>
                <a:spcPct val="80000"/>
              </a:lnSpc>
              <a:spcAft>
                <a:spcPct val="20000"/>
              </a:spcAft>
              <a:buClrTx/>
              <a:buSzPct val="100000"/>
              <a:buFont typeface="Wingdings" pitchFamily="2" charset="2"/>
              <a:buChar char="§"/>
            </a:pPr>
            <a:r>
              <a:rPr lang="en-GB" sz="2500" kern="1200" dirty="0" smtClean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inform </a:t>
            </a:r>
            <a:r>
              <a:rPr lang="en-GB" sz="2500" kern="120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CLIM-RUN protocol on climate services</a:t>
            </a:r>
          </a:p>
          <a:p>
            <a:pPr marL="457200" indent="-276225" algn="l" eaLnBrk="1" hangingPunct="1"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GB" sz="2800" kern="1200" dirty="0">
                <a:solidFill>
                  <a:srgbClr val="000000"/>
                </a:solidFill>
                <a:latin typeface="Arial"/>
                <a:cs typeface="Arial"/>
              </a:rPr>
              <a:t>continue interaction with stakeholders: invite to final meeting?</a:t>
            </a:r>
          </a:p>
          <a:p>
            <a:pPr marL="457200" indent="-276225" algn="l" eaLnBrk="1" hangingPunct="1">
              <a:spcBef>
                <a:spcPts val="0"/>
              </a:spcBef>
              <a:spcAft>
                <a:spcPts val="300"/>
              </a:spcAft>
              <a:buClrTx/>
              <a:buSzPct val="100000"/>
              <a:buFont typeface="Arial" pitchFamily="34" charset="0"/>
              <a:buChar char="•"/>
            </a:pPr>
            <a:r>
              <a:rPr lang="en-GB" sz="2800" kern="1200" dirty="0">
                <a:solidFill>
                  <a:srgbClr val="000000"/>
                </a:solidFill>
                <a:latin typeface="Arial"/>
                <a:cs typeface="Arial"/>
              </a:rPr>
              <a:t>evaluate the feasibility of applying and test all the climate </a:t>
            </a:r>
            <a:r>
              <a:rPr lang="en-GB" sz="2800" kern="1200" dirty="0" smtClean="0">
                <a:solidFill>
                  <a:schemeClr val="tx1"/>
                </a:solidFill>
                <a:latin typeface="Arial"/>
                <a:cs typeface="Arial"/>
              </a:rPr>
              <a:t>impact and adaptation products in the North Adriatic region</a:t>
            </a:r>
            <a:endParaRPr lang="en-GB" sz="2800" kern="12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9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iannini\Desktop\CLIM-RUN\WP8\1_ws_20110913\IMG_03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CLIMRUN_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0"/>
            <a:ext cx="1816360" cy="1792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974725" y="355937"/>
            <a:ext cx="53498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3000" b="1" dirty="0" smtClean="0">
                <a:solidFill>
                  <a:srgbClr val="333399"/>
                </a:solidFill>
              </a:rPr>
              <a:t>grazie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3000" b="1" dirty="0" smtClean="0">
                <a:solidFill>
                  <a:srgbClr val="333399"/>
                </a:solidFill>
              </a:rPr>
              <a:t>valentina.giannini@cmcc.it</a:t>
            </a:r>
          </a:p>
        </p:txBody>
      </p:sp>
      <p:pic>
        <p:nvPicPr>
          <p:cNvPr id="1027" name="Picture 3" descr="C:\Users\giannini\Desktop\locale\LAVORO\cmcc_misc\CMCCorizzontaleCOLesteso_cu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275514"/>
            <a:ext cx="1804987" cy="57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4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0"/>
            <a:ext cx="8153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outline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362200"/>
            <a:ext cx="75438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before the workshop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workshop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after the workshop</a:t>
            </a:r>
          </a:p>
          <a:p>
            <a:pPr marL="457200" marR="0" lvl="1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002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stakeholder involvement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362200"/>
            <a:ext cx="75438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identification of stakeholders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email and follow up calls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definition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of agenda with colleagues:</a:t>
            </a:r>
          </a:p>
          <a:p>
            <a:pPr marL="671513" lvl="1" indent="-271463" eaLnBrk="1" hangingPunct="1">
              <a:lnSpc>
                <a:spcPct val="80000"/>
              </a:lnSpc>
              <a:spcAft>
                <a:spcPct val="20000"/>
              </a:spcAft>
              <a:buFontTx/>
              <a:buChar char="•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CET: </a:t>
            </a:r>
            <a:r>
              <a:rPr lang="en-GB" sz="2400" kern="0" dirty="0" err="1" smtClean="0">
                <a:solidFill>
                  <a:srgbClr val="000000"/>
                </a:solidFill>
                <a:latin typeface="Arial"/>
                <a:cs typeface="Arial"/>
              </a:rPr>
              <a:t>Alessio</a:t>
            </a: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GB" sz="2400" kern="0" dirty="0" err="1" smtClean="0">
                <a:solidFill>
                  <a:srgbClr val="000000"/>
                </a:solidFill>
                <a:latin typeface="Arial"/>
                <a:cs typeface="Arial"/>
              </a:rPr>
              <a:t>Bellucci</a:t>
            </a: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 and Erika Coppola</a:t>
            </a:r>
          </a:p>
          <a:p>
            <a:pPr marL="671513" lvl="1" indent="-271463" eaLnBrk="1" hangingPunct="1">
              <a:lnSpc>
                <a:spcPct val="80000"/>
              </a:lnSpc>
              <a:spcAft>
                <a:spcPct val="20000"/>
              </a:spcAft>
              <a:buFontTx/>
              <a:buChar char="•"/>
              <a:defRPr/>
            </a:pP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RISK: Silvia 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Torresan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and 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Valentina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24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Gallina</a:t>
            </a:r>
            <a:endParaRPr kumimoji="0" lang="en-GB" sz="24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noProof="0" dirty="0" smtClean="0">
                <a:solidFill>
                  <a:srgbClr val="000000"/>
                </a:solidFill>
                <a:latin typeface="Arial"/>
                <a:cs typeface="Arial"/>
              </a:rPr>
              <a:t>logistics: 28 May at ICTP in Trieste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5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stakeholder involvement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75438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invited: the “same” as first workshop </a:t>
            </a: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  <a:sym typeface="Wingdings" pitchFamily="2" charset="2"/>
              </a:rPr>
              <a:t> </a:t>
            </a: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50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participated: 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67678"/>
            <a:ext cx="6934201" cy="406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4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goals of workshop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362200"/>
            <a:ext cx="7543800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summary of activities organized for stakeholders’ involvement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presentation of CLIM-RUN products: preliminary results</a:t>
            </a: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solidFill>
                  <a:srgbClr val="000000"/>
                </a:solidFill>
                <a:latin typeface="Arial"/>
                <a:cs typeface="Arial"/>
              </a:rPr>
              <a:t>discussion and validation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next steps</a:t>
            </a:r>
          </a:p>
          <a:p>
            <a:pPr marL="457200" marR="0" lvl="1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05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929844"/>
              </p:ext>
            </p:extLst>
          </p:nvPr>
        </p:nvGraphicFramePr>
        <p:xfrm>
          <a:off x="7088" y="152398"/>
          <a:ext cx="9136912" cy="655320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78712"/>
                <a:gridCol w="1828800"/>
                <a:gridCol w="6629400"/>
              </a:tblGrid>
              <a:tr h="238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rgbClr val="CC0000"/>
                          </a:solidFill>
                          <a:effectLst/>
                          <a:latin typeface="Arial"/>
                          <a:ea typeface="Times New Roman"/>
                        </a:rPr>
                        <a:t>time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>
                          <a:solidFill>
                            <a:srgbClr val="CC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rgbClr val="CC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47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10:30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start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  <a:tr h="69750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10:30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Valentina Giannini</a:t>
                      </a:r>
                      <a:br>
                        <a:rPr lang="it-IT" sz="1500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CMCC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presentation of workshop for stakeholder involvement in the CLIM-RUN project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presentation of synthesis of stakeholders’ requests from first workshop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2992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>
                          <a:effectLst/>
                          <a:latin typeface="Arial"/>
                          <a:ea typeface="Times New Roman"/>
                        </a:rPr>
                        <a:t>11:00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all stakeholders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short introduction: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how do I use climate services?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what are my expectations from this workshop?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what motivated me to be involved?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9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11:30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Alessio Bellucci</a:t>
                      </a:r>
                      <a:br>
                        <a:rPr lang="it-IT" sz="1500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CMCC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sea level rise in the North Adriatic basin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seasonal forecast of extreme events (precipitation and heat waves)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496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12:00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Erika Coppola</a:t>
                      </a:r>
                      <a:br>
                        <a:rPr lang="it-IT" sz="150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ICTP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analysis of extreme indices derived from simulation of regional model RegCM4, 50 km for Europe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88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12:30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Erika Coppola and</a:t>
                      </a:r>
                      <a:br>
                        <a:rPr lang="it-IT" sz="150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Alessio Bellucci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discussion on presentations: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is information provided understandable?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will you be able to use it?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if not: how can it be improved?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is information presented relevant for your activities?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what other information would you need?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13:00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lunch break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spcAft>
                          <a:spcPts val="0"/>
                        </a:spcAft>
                        <a:tabLst>
                          <a:tab pos="3973830" algn="l"/>
                        </a:tabLst>
                      </a:pP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  <a:tr h="92992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14:00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Silvia Torresan and</a:t>
                      </a:r>
                      <a:br>
                        <a:rPr lang="it-IT" sz="150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Valentina Gallina</a:t>
                      </a:r>
                      <a:br>
                        <a:rPr lang="it-IT" sz="150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CMCC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climate impact and adaptation services in the North Adriatic coast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sea level rise inundation risk maps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pluvial flood inundation risk maps in urban areas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37490" algn="l"/>
                        </a:tabLst>
                      </a:pPr>
                      <a:r>
                        <a:rPr lang="en-US" sz="1500" dirty="0">
                          <a:effectLst/>
                          <a:latin typeface="Arial"/>
                          <a:ea typeface="Times New Roman"/>
                        </a:rPr>
                        <a:t>water stress index and maps for agricultural typologies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128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>
                          <a:effectLst/>
                          <a:latin typeface="Arial"/>
                          <a:ea typeface="Times New Roman"/>
                        </a:rPr>
                        <a:t>15:30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Valentina Giannini</a:t>
                      </a:r>
                      <a:br>
                        <a:rPr lang="it-IT" sz="1500" dirty="0">
                          <a:effectLst/>
                          <a:latin typeface="Arial"/>
                          <a:ea typeface="Times New Roman"/>
                        </a:rPr>
                      </a:br>
                      <a:r>
                        <a:rPr lang="it-IT" sz="1500" dirty="0">
                          <a:effectLst/>
                          <a:latin typeface="Arial"/>
                          <a:ea typeface="Times New Roman"/>
                        </a:rPr>
                        <a:t>CMCC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500" dirty="0">
                          <a:effectLst/>
                          <a:latin typeface="Arial"/>
                          <a:ea typeface="Times New Roman"/>
                        </a:rPr>
                        <a:t>next steps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16:00</a:t>
                      </a:r>
                      <a:endParaRPr lang="it-IT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end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40005">
                        <a:spcAft>
                          <a:spcPts val="0"/>
                        </a:spcAft>
                        <a:tabLst>
                          <a:tab pos="3973830" algn="l"/>
                        </a:tabLst>
                      </a:pPr>
                      <a:r>
                        <a:rPr lang="it-IT" sz="15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it-IT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196" marR="541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46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CLIM-RUN presentations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676400"/>
            <a:ext cx="7543800" cy="480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71463" marR="0" lvl="0" indent="-271463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Valentina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Giannini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workshop presentation</a:t>
            </a:r>
          </a:p>
          <a:p>
            <a:pPr lvl="1" indent="-342900" eaLnBrk="1" hangingPunct="1">
              <a:lnSpc>
                <a:spcPct val="80000"/>
              </a:lnSpc>
              <a:spcAft>
                <a:spcPct val="20000"/>
              </a:spcAft>
              <a:buFont typeface="Wingdings" pitchFamily="2" charset="2"/>
              <a:buChar char="§"/>
              <a:defRPr/>
            </a:pPr>
            <a:r>
              <a:rPr lang="en-GB" sz="2400" kern="0" dirty="0" smtClean="0">
                <a:solidFill>
                  <a:srgbClr val="000000"/>
                </a:solidFill>
                <a:latin typeface="Arial"/>
                <a:cs typeface="Arial"/>
              </a:rPr>
              <a:t>synthesis of process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6" y="3048000"/>
            <a:ext cx="6773333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7620000" cy="1470025"/>
          </a:xfrm>
        </p:spPr>
        <p:txBody>
          <a:bodyPr anchor="ctr"/>
          <a:lstStyle/>
          <a:p>
            <a:pPr algn="ctr" eaLnBrk="1" hangingPunct="1"/>
            <a:r>
              <a:rPr lang="en-GB" sz="4000" b="1" dirty="0">
                <a:solidFill>
                  <a:srgbClr val="333399"/>
                </a:solidFill>
                <a:latin typeface="Arial"/>
                <a:cs typeface="Arial"/>
              </a:rPr>
              <a:t>stakeholders’ turn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3626" y="2276475"/>
            <a:ext cx="8921750" cy="4581525"/>
          </a:xfrm>
        </p:spPr>
        <p:txBody>
          <a:bodyPr/>
          <a:lstStyle/>
          <a:p>
            <a:pPr marL="457200" lvl="0" indent="-457200" algn="l">
              <a:buClrTx/>
              <a:buSzPct val="100000"/>
              <a:buFont typeface="Arial" pitchFamily="34" charset="0"/>
              <a:buChar char="•"/>
            </a:pP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how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do I use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climate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services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  <a:p>
            <a:pPr marL="457200" lvl="0" indent="-457200" algn="l">
              <a:buClrTx/>
              <a:buSzPct val="100000"/>
              <a:buFont typeface="Arial" pitchFamily="34" charset="0"/>
              <a:buChar char="•"/>
            </a:pP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what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are </a:t>
            </a:r>
            <a:r>
              <a:rPr lang="it-IT" sz="2800" dirty="0" err="1" smtClean="0">
                <a:solidFill>
                  <a:srgbClr val="000000"/>
                </a:solidFill>
                <a:latin typeface="Arial"/>
                <a:cs typeface="Arial"/>
              </a:rPr>
              <a:t>my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expectations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for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this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smtClean="0">
                <a:solidFill>
                  <a:srgbClr val="000000"/>
                </a:solidFill>
                <a:latin typeface="Arial"/>
                <a:cs typeface="Arial"/>
              </a:rPr>
              <a:t>workshop?</a:t>
            </a:r>
            <a:endParaRPr lang="it-IT" sz="2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lvl="0" indent="-457200" algn="l">
              <a:buClrTx/>
              <a:buSzPct val="100000"/>
              <a:buFont typeface="Arial" pitchFamily="34" charset="0"/>
              <a:buChar char="•"/>
            </a:pP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what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motivated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 me to be </a:t>
            </a:r>
            <a:r>
              <a:rPr lang="it-IT" sz="2800" dirty="0" err="1">
                <a:solidFill>
                  <a:srgbClr val="000000"/>
                </a:solidFill>
                <a:latin typeface="Arial"/>
                <a:cs typeface="Arial"/>
              </a:rPr>
              <a:t>involved</a:t>
            </a:r>
            <a:r>
              <a:rPr lang="it-IT" sz="2800" dirty="0">
                <a:solidFill>
                  <a:srgbClr val="0000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</p:spTree>
    <p:extLst>
      <p:ext uri="{BB962C8B-B14F-4D97-AF65-F5344CB8AC3E}">
        <p14:creationId xmlns:p14="http://schemas.microsoft.com/office/powerpoint/2010/main" val="310460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7620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333399"/>
                </a:solidFill>
                <a:latin typeface="Arial"/>
                <a:cs typeface="Arial"/>
              </a:rPr>
              <a:t>highlights from stakeholders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297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333399"/>
                </a:solidFill>
              </a:rPr>
              <a:t>feedback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3626" y="2276475"/>
            <a:ext cx="8921750" cy="4581525"/>
          </a:xfrm>
        </p:spPr>
        <p:txBody>
          <a:bodyPr/>
          <a:lstStyle/>
          <a:p>
            <a:pPr algn="l"/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NEEDS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data with greater resolution then presented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climate data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data on impacts and risks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/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EXPECTATIONS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understand climate change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61950" indent="-36195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Arial"/>
                <a:cs typeface="Arial"/>
              </a:rPr>
              <a:t>acquire information </a:t>
            </a:r>
            <a:r>
              <a:rPr lang="en-US" sz="2500" dirty="0" smtClean="0">
                <a:solidFill>
                  <a:srgbClr val="000000"/>
                </a:solidFill>
                <a:latin typeface="Arial"/>
                <a:cs typeface="Arial"/>
                <a:sym typeface="Wingdings" pitchFamily="2" charset="2"/>
              </a:rPr>
              <a:t></a:t>
            </a:r>
            <a:r>
              <a:rPr lang="en-US" sz="2500" dirty="0" smtClean="0">
                <a:solidFill>
                  <a:srgbClr val="000000"/>
                </a:solidFill>
                <a:latin typeface="Arial"/>
                <a:cs typeface="Arial"/>
              </a:rPr>
              <a:t> disseminate to </a:t>
            </a: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public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information to improve management options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indent="-342900" algn="l">
              <a:spcBef>
                <a:spcPts val="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500" dirty="0">
                <a:solidFill>
                  <a:srgbClr val="000000"/>
                </a:solidFill>
                <a:latin typeface="Arial"/>
                <a:cs typeface="Arial"/>
              </a:rPr>
              <a:t>knowledge for land-use planning, DRR and EWS</a:t>
            </a:r>
            <a:endParaRPr lang="it-IT" sz="25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457200" lvl="0" indent="-457200" algn="l">
              <a:buClrTx/>
              <a:buSzPct val="100000"/>
              <a:buFont typeface="Arial" pitchFamily="34" charset="0"/>
              <a:buChar char="•"/>
            </a:pPr>
            <a:endParaRPr lang="it-IT" sz="280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65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limrun">
  <a:themeElements>
    <a:clrScheme name="1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1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limrun">
  <a:themeElements>
    <a:clrScheme name="4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4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928</Words>
  <Application>Microsoft Office PowerPoint</Application>
  <PresentationFormat>Presentazione su schermo (4:3)</PresentationFormat>
  <Paragraphs>170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18</vt:i4>
      </vt:variant>
    </vt:vector>
  </HeadingPairs>
  <TitlesOfParts>
    <vt:vector size="20" baseType="lpstr">
      <vt:lpstr>1_climrun</vt:lpstr>
      <vt:lpstr>4_climrun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stakeholders’ turn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next phases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Goodess (ENV)</dc:creator>
  <cp:lastModifiedBy>Valentina Giannini</cp:lastModifiedBy>
  <cp:revision>98</cp:revision>
  <cp:lastPrinted>2013-05-24T13:37:19Z</cp:lastPrinted>
  <dcterms:created xsi:type="dcterms:W3CDTF">2006-08-16T00:00:00Z</dcterms:created>
  <dcterms:modified xsi:type="dcterms:W3CDTF">2013-07-05T10:17:42Z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