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2" r:id="rId2"/>
    <p:sldId id="324" r:id="rId3"/>
    <p:sldId id="338" r:id="rId4"/>
    <p:sldId id="341" r:id="rId5"/>
    <p:sldId id="342" r:id="rId6"/>
    <p:sldId id="344" r:id="rId7"/>
    <p:sldId id="343" r:id="rId8"/>
    <p:sldId id="345" r:id="rId9"/>
    <p:sldId id="346" r:id="rId1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eline Cauchy" initials="A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999"/>
    <a:srgbClr val="FF6600"/>
    <a:srgbClr val="FF9933"/>
    <a:srgbClr val="003399"/>
    <a:srgbClr val="D85656"/>
    <a:srgbClr val="CEDAF4"/>
    <a:srgbClr val="D7E5EB"/>
    <a:srgbClr val="3333FF"/>
    <a:srgbClr val="0033CC"/>
    <a:srgbClr val="AB44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87" autoAdjust="0"/>
    <p:restoredTop sz="94471" autoAdjust="0"/>
  </p:normalViewPr>
  <p:slideViewPr>
    <p:cSldViewPr snapToObjects="1">
      <p:cViewPr>
        <p:scale>
          <a:sx n="100" d="100"/>
          <a:sy n="100" d="100"/>
        </p:scale>
        <p:origin x="-134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56918-91DD-4F33-8D71-554B85B01D87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35CA2E-B92D-449D-9CA4-0ADE3A08F39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6B8595-6A7C-494E-8002-1A205D5E3729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402F25-F5D8-4060-BEF1-A41487ED42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61"/>
          <p:cNvPicPr>
            <a:picLocks noChangeAspect="1"/>
          </p:cNvPicPr>
          <p:nvPr/>
        </p:nvPicPr>
        <p:blipFill>
          <a:blip r:embed="rId3"/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4"/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9980" y="2724151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9500" y="3657600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AB55BA1-2301-4CA1-AE7B-1F4BDC458CC5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8451-6EC3-482D-B027-C8FF48009B8C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061B-0EB2-4AC5-B1F0-03BF8CE8AECC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1463" y="0"/>
            <a:ext cx="3508375" cy="6858000"/>
          </a:xfrm>
          <a:prstGeom prst="rect">
            <a:avLst/>
          </a:prstGeom>
          <a:solidFill>
            <a:srgbClr val="CEDA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/>
          <a:srcRect t="66451"/>
          <a:stretch>
            <a:fillRect/>
          </a:stretch>
        </p:blipFill>
        <p:spPr bwMode="auto">
          <a:xfrm>
            <a:off x="436563" y="7938"/>
            <a:ext cx="33432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59C0B-CF76-4B4D-8911-FA5D40D29552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E2F58-8DDC-477E-8100-4A38B4721722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997A6-8C20-41AF-BC07-28A88DF4E095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8149A7-A912-4E5E-A58A-80340D405029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044D866-3608-410D-B8E6-C7413284F172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EE795-D060-4C87-9F66-AA9FA3F66339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E8A4-FA61-4D66-AA78-DDFE825FC5D1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36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EFED3-FD12-47A3-9DFC-982B754D0CC1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019" y="188640"/>
            <a:ext cx="6949301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56792"/>
            <a:ext cx="7556500" cy="4569371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8896-3A8A-47F5-B795-06091586F533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34471"/>
            <a:ext cx="6809830" cy="702241"/>
          </a:xfrm>
        </p:spPr>
        <p:txBody>
          <a:bodyPr anchor="b"/>
          <a:lstStyle/>
          <a:p>
            <a:r>
              <a:rPr lang="fr-FR" smtClean="0"/>
              <a:t>Cliquez pour modifier le style du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91957"/>
            <a:ext cx="7556313" cy="45259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836712"/>
            <a:ext cx="6809787" cy="486311"/>
          </a:xfrm>
          <a:solidFill>
            <a:schemeClr val="accent6">
              <a:lumMod val="75000"/>
            </a:schemeClr>
          </a:solidFill>
          <a:ln>
            <a:noFill/>
          </a:ln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DA28B-6E51-4DCB-905E-9D1005D76946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84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611188" y="115888"/>
            <a:ext cx="3343275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rcRect t="67143"/>
          <a:stretch>
            <a:fillRect/>
          </a:stretch>
        </p:blipFill>
        <p:spPr bwMode="auto">
          <a:xfrm>
            <a:off x="5497513" y="238125"/>
            <a:ext cx="3344862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770AC762-AB4E-4B7F-8150-7BD87DAD4C0A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99BBA44B-135B-4D82-A72A-DB003ED811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81038-4C53-45D5-8658-D99E2501B8BC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64E0-1DF3-4A0A-9D0B-B38382801DE8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4B93C-307F-4AD9-9E00-A5399785D001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8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714D6-2EC6-4EDB-99DA-F4DB678054DB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D5758-6F51-4309-B7E4-F4CCCBA06511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s-N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N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EC39E1-ACB6-47EC-BD68-D482964B4168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277105-4917-4272-A589-74675EEBB8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  <p:sldLayoutId id="2147484027" r:id="rId18"/>
    <p:sldLayoutId id="2147484028" r:id="rId1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1" fontAlgn="base" hangingPunct="1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6858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9144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1430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4499992" y="1916832"/>
            <a:ext cx="4392613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err="1" smtClean="0">
                <a:solidFill>
                  <a:srgbClr val="1C4853"/>
                </a:solidFill>
              </a:rPr>
              <a:t>Working</a:t>
            </a:r>
            <a:r>
              <a:rPr lang="fr-FR" b="1" dirty="0" smtClean="0">
                <a:solidFill>
                  <a:srgbClr val="1C4853"/>
                </a:solidFill>
              </a:rPr>
              <a:t> Group 2</a:t>
            </a:r>
            <a:br>
              <a:rPr lang="fr-FR" b="1" dirty="0" smtClean="0">
                <a:solidFill>
                  <a:srgbClr val="1C4853"/>
                </a:solidFill>
              </a:rPr>
            </a:b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r>
              <a:rPr lang="fr-FR" b="1" dirty="0" err="1" smtClean="0">
                <a:solidFill>
                  <a:srgbClr val="1C4853"/>
                </a:solidFill>
              </a:rPr>
              <a:t>Climate</a:t>
            </a:r>
            <a:r>
              <a:rPr lang="fr-FR" b="1" dirty="0" smtClean="0">
                <a:solidFill>
                  <a:srgbClr val="1C4853"/>
                </a:solidFill>
              </a:rPr>
              <a:t> information </a:t>
            </a:r>
            <a:r>
              <a:rPr lang="fr-FR" b="1" dirty="0" err="1" smtClean="0">
                <a:solidFill>
                  <a:srgbClr val="1C4853"/>
                </a:solidFill>
              </a:rPr>
              <a:t>transfer</a:t>
            </a:r>
            <a:r>
              <a:rPr lang="fr-FR" b="1" dirty="0" smtClean="0">
                <a:solidFill>
                  <a:srgbClr val="1C4853"/>
                </a:solidFill>
              </a:rPr>
              <a:t> to </a:t>
            </a:r>
            <a:r>
              <a:rPr lang="fr-FR" b="1" dirty="0" err="1" smtClean="0">
                <a:solidFill>
                  <a:srgbClr val="1C4853"/>
                </a:solidFill>
              </a:rPr>
              <a:t>stakeholders</a:t>
            </a: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endParaRPr lang="fr-FR" sz="2400" b="1" i="1" dirty="0" smtClean="0">
              <a:solidFill>
                <a:srgbClr val="1C4853"/>
              </a:solidFill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4608637" y="5013176"/>
            <a:ext cx="4283968" cy="1012168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80000"/>
              </a:lnSpc>
            </a:pPr>
            <a:r>
              <a:rPr lang="it-IT" sz="2400" dirty="0" smtClean="0">
                <a:solidFill>
                  <a:schemeClr val="tx1"/>
                </a:solidFill>
              </a:rPr>
              <a:t>		</a:t>
            </a:r>
          </a:p>
          <a:p>
            <a:pPr lvl="0" algn="r">
              <a:lnSpc>
                <a:spcPct val="80000"/>
              </a:lnSpc>
              <a:buClr>
                <a:srgbClr val="3891A7"/>
              </a:buClr>
              <a:defRPr/>
            </a:pPr>
            <a:r>
              <a:rPr lang="it-IT" sz="1600" dirty="0" smtClean="0">
                <a:solidFill>
                  <a:srgbClr val="2A6D7D"/>
                </a:solidFill>
              </a:rPr>
              <a:t>Roma, 9 July 2013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771775" y="6208713"/>
            <a:ext cx="33829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u="sng">
                <a:solidFill>
                  <a:srgbClr val="C00000"/>
                </a:solidFill>
              </a:rPr>
              <a:t>http://www.climrun.eu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Scope of the WG2 session</a:t>
            </a:r>
            <a:endParaRPr lang="fr-FR" b="1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498475" y="1268760"/>
            <a:ext cx="7250511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Overall process – the methodological key stages (WG1)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Identification and selection of stakeholders (WG1)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Communication with stakeholders (WG1)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Identification of needs (WG1)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Translation of needs 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(WG1 and WG2)*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Defining and producing 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products (WG2)*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Assessing and refining 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products (WG2 and WG1</a:t>
            </a: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)*</a:t>
            </a: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" name="TextBox 3"/>
          <p:cNvSpPr txBox="1"/>
          <p:nvPr/>
        </p:nvSpPr>
        <p:spPr>
          <a:xfrm>
            <a:off x="467544" y="594928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sz="1500" i="1" dirty="0" smtClean="0">
                <a:solidFill>
                  <a:srgbClr val="014999"/>
                </a:solidFill>
              </a:rPr>
              <a:t>It is proposed that the protocol should focus on the </a:t>
            </a:r>
            <a:r>
              <a:rPr lang="en-GB" sz="1500" i="1" u="sng" dirty="0" smtClean="0">
                <a:solidFill>
                  <a:srgbClr val="014999"/>
                </a:solidFill>
              </a:rPr>
              <a:t>mechanisms</a:t>
            </a:r>
            <a:r>
              <a:rPr lang="en-GB" sz="1500" i="1" dirty="0" smtClean="0">
                <a:solidFill>
                  <a:srgbClr val="014999"/>
                </a:solidFill>
              </a:rPr>
              <a:t> themselves,  whereas the specific needs and products from the case-studies should be discussed somewhat separately. Or provided as accompanying examples.</a:t>
            </a:r>
            <a:endParaRPr lang="en-GB" sz="1500" i="1" dirty="0">
              <a:solidFill>
                <a:srgbClr val="014999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98475" y="3573015"/>
            <a:ext cx="6953845" cy="2232249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Translation of </a:t>
            </a:r>
            <a:r>
              <a:rPr lang="fr-FR" b="1" dirty="0" err="1" smtClean="0"/>
              <a:t>needs</a:t>
            </a:r>
            <a:endParaRPr lang="fr-FR" b="1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5496" y="1268760"/>
            <a:ext cx="8784976" cy="657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What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are the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main difficulties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to translate stakeholder needs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?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	</a:t>
            </a:r>
            <a:r>
              <a:rPr lang="en-US" sz="24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(</a:t>
            </a:r>
            <a:r>
              <a:rPr lang="en-US" sz="2400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eg</a:t>
            </a:r>
            <a:r>
              <a:rPr lang="en-US" sz="24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; difference of language ? needs of interpretation ? )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How did we proceed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to  translate the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needs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(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eg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comprehensive review? Prioritization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?)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Which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tools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did we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use for the translation’ process ?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Who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should define and provide those tools? ( CET? SET? both ?)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What are the possible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ways of improvements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to better interact between SET and CET ?</a:t>
            </a: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of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translate the </a:t>
            </a:r>
            <a:r>
              <a:rPr lang="fr-FR" dirty="0" err="1" smtClean="0"/>
              <a:t>needs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Translation of </a:t>
            </a:r>
            <a:r>
              <a:rPr lang="fr-FR" b="1" dirty="0" err="1" smtClean="0"/>
              <a:t>needs</a:t>
            </a:r>
            <a:endParaRPr lang="fr-FR" b="1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624" y="1772816"/>
            <a:ext cx="6280150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4283968" y="5960313"/>
            <a:ext cx="31838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i="1" dirty="0" smtClean="0"/>
              <a:t>Savoie Case </a:t>
            </a:r>
            <a:r>
              <a:rPr lang="fr-FR" sz="1200" b="1" i="1" dirty="0" err="1" smtClean="0"/>
              <a:t>study</a:t>
            </a:r>
            <a:endParaRPr lang="fr-FR" sz="1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Defining</a:t>
            </a:r>
            <a:r>
              <a:rPr lang="fr-FR" b="1" dirty="0" smtClean="0"/>
              <a:t> and </a:t>
            </a:r>
            <a:r>
              <a:rPr lang="fr-FR" b="1" dirty="0" err="1" smtClean="0"/>
              <a:t>producing</a:t>
            </a:r>
            <a:r>
              <a:rPr lang="fr-FR" b="1" dirty="0" smtClean="0"/>
              <a:t> </a:t>
            </a:r>
            <a:r>
              <a:rPr lang="fr-FR" b="1" dirty="0" err="1" smtClean="0"/>
              <a:t>products</a:t>
            </a:r>
            <a:endParaRPr lang="fr-FR" b="1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5496" y="1612820"/>
            <a:ext cx="8784976" cy="52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How did the CET proceed to </a:t>
            </a:r>
            <a:r>
              <a:rPr lang="en-US" sz="23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categorise</a:t>
            </a: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the needs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(observation/simulation) ?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en-US" sz="2300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Eg</a:t>
            </a:r>
            <a:r>
              <a:rPr lang="en-US" sz="23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: 0 </a:t>
            </a:r>
            <a:r>
              <a:rPr lang="en-US" sz="23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not possible to provide; 1 already available; </a:t>
            </a:r>
            <a:r>
              <a:rPr lang="en-US" sz="23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2 </a:t>
            </a:r>
            <a:r>
              <a:rPr lang="en-US" sz="23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easy to provide; 3 able to provide, but with a lot of work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How the </a:t>
            </a: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final </a:t>
            </a: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products </a:t>
            </a: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choice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was made?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How did we proceed </a:t>
            </a: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to distribute and organize the production between WP2 and WP3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?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What were the </a:t>
            </a: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main challenges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in the production process? (</a:t>
            </a:r>
            <a:r>
              <a:rPr lang="en-US" sz="23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eg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database availability, lack of observational data, time of processing? Interaction between scientists?  )</a:t>
            </a: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Defining</a:t>
            </a:r>
            <a:r>
              <a:rPr lang="fr-FR" b="1" dirty="0" smtClean="0"/>
              <a:t> and </a:t>
            </a:r>
            <a:r>
              <a:rPr lang="fr-FR" b="1" dirty="0" err="1" smtClean="0"/>
              <a:t>producing</a:t>
            </a:r>
            <a:r>
              <a:rPr lang="fr-FR" b="1" dirty="0" smtClean="0"/>
              <a:t> </a:t>
            </a:r>
            <a:r>
              <a:rPr lang="fr-FR" b="1" dirty="0" err="1" smtClean="0"/>
              <a:t>products</a:t>
            </a:r>
            <a:endParaRPr lang="fr-FR" b="1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5496" y="1368533"/>
            <a:ext cx="8784976" cy="646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How we organized the first transfer of the products to SET? (supply of raw data? Processed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and analyzed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data ?) What could be improved?</a:t>
            </a:r>
            <a:endParaRPr lang="en-US" sz="23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How was the interaction with SET and Stakeholders during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this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production process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?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US" sz="23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US" sz="23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US" sz="2400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US" sz="2400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228600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endParaRPr lang="en-GB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8518" y="692696"/>
            <a:ext cx="6809787" cy="486311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indent="-228600"/>
            <a:r>
              <a:rPr lang="en-GB" b="1" dirty="0" smtClean="0"/>
              <a:t>Assessing and refining products 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35496" y="1124744"/>
            <a:ext cx="8784976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What methods did we use to assess and refine products?</a:t>
            </a: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Iterative consultation? Interviews? Workshops only?</a:t>
            </a:r>
          </a:p>
          <a:p>
            <a:pPr marL="685800" lvl="1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What did we assess and how far have we been </a:t>
            </a:r>
            <a:r>
              <a:rPr lang="en-US" sz="23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?</a:t>
            </a:r>
            <a:endParaRPr lang="en-US" sz="23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Relevant of analysis, simulation and tools (background/form/language etc.): what works what do not works?</a:t>
            </a: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Usefulness of data produced to improve adaptation decision-making and to change SH perception?</a:t>
            </a: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Quality of interactions between climate experts and stakeholders</a:t>
            </a: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3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Dissemination and sustainability of the products</a:t>
            </a:r>
            <a:endParaRPr lang="en-US" sz="2300" b="1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8518" y="692696"/>
            <a:ext cx="6809787" cy="792088"/>
          </a:xfrm>
        </p:spPr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on the relevance of the </a:t>
            </a:r>
            <a:r>
              <a:rPr lang="fr-FR" dirty="0" err="1" smtClean="0"/>
              <a:t>product’format</a:t>
            </a:r>
            <a:r>
              <a:rPr lang="fr-FR" dirty="0" smtClean="0"/>
              <a:t>  (Savoie)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indent="-228600"/>
            <a:r>
              <a:rPr lang="en-GB" b="1" dirty="0" smtClean="0"/>
              <a:t>Assessing and refining products 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-108520" y="836712"/>
            <a:ext cx="8784976" cy="105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en-US" sz="23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</a:pPr>
            <a:r>
              <a:rPr lang="en-US" sz="23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Relevant presentation				Not relevant</a:t>
            </a:r>
          </a:p>
        </p:txBody>
      </p:sp>
      <p:pic>
        <p:nvPicPr>
          <p:cNvPr id="6" name="Picture 43" descr="S:\dubois\SCAMPEI\TX_scampei_summer_1500_2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3300" y="2265363"/>
            <a:ext cx="3279774" cy="253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0" descr="S:\dubois\SCAMPEI\table_TX_temperature_summer_1500_2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899" y="2301874"/>
            <a:ext cx="1237503" cy="159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3074" y="1893412"/>
            <a:ext cx="4860926" cy="415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8518" y="692696"/>
            <a:ext cx="6809787" cy="1224136"/>
          </a:xfrm>
        </p:spPr>
        <p:txBody>
          <a:bodyPr/>
          <a:lstStyle/>
          <a:p>
            <a:r>
              <a:rPr lang="fr-FR" dirty="0" err="1" smtClean="0"/>
              <a:t>Reflexion</a:t>
            </a:r>
            <a:r>
              <a:rPr lang="fr-FR" dirty="0" smtClean="0"/>
              <a:t> </a:t>
            </a:r>
            <a:r>
              <a:rPr lang="fr-FR" dirty="0" err="1" smtClean="0"/>
              <a:t>concerning</a:t>
            </a:r>
            <a:r>
              <a:rPr lang="fr-FR" dirty="0" smtClean="0"/>
              <a:t> the </a:t>
            </a:r>
            <a:r>
              <a:rPr lang="fr-FR" dirty="0" err="1" smtClean="0"/>
              <a:t>dissemination</a:t>
            </a:r>
            <a:r>
              <a:rPr lang="fr-FR" dirty="0" smtClean="0"/>
              <a:t> and </a:t>
            </a:r>
            <a:r>
              <a:rPr lang="fr-FR" dirty="0" err="1" smtClean="0"/>
              <a:t>sustainability</a:t>
            </a:r>
            <a:r>
              <a:rPr lang="fr-FR" dirty="0" smtClean="0"/>
              <a:t> of the </a:t>
            </a:r>
            <a:r>
              <a:rPr lang="fr-FR" dirty="0" err="1" smtClean="0"/>
              <a:t>product</a:t>
            </a:r>
            <a:r>
              <a:rPr lang="fr-FR" dirty="0" smtClean="0"/>
              <a:t> : </a:t>
            </a:r>
            <a:r>
              <a:rPr lang="fr-FR" dirty="0" err="1" smtClean="0"/>
              <a:t>Example</a:t>
            </a:r>
            <a:r>
              <a:rPr lang="fr-FR" dirty="0" smtClean="0"/>
              <a:t> of SST </a:t>
            </a:r>
            <a:r>
              <a:rPr lang="fr-FR" dirty="0" err="1" smtClean="0"/>
              <a:t>climate</a:t>
            </a:r>
            <a:r>
              <a:rPr lang="fr-FR" dirty="0" smtClean="0"/>
              <a:t> </a:t>
            </a:r>
            <a:r>
              <a:rPr lang="fr-FR" dirty="0" err="1" smtClean="0"/>
              <a:t>forecast</a:t>
            </a:r>
            <a:r>
              <a:rPr lang="fr-FR" dirty="0" smtClean="0"/>
              <a:t> in </a:t>
            </a:r>
            <a:r>
              <a:rPr lang="fr-FR" dirty="0" err="1" smtClean="0"/>
              <a:t>Tunisia</a:t>
            </a:r>
            <a:r>
              <a:rPr lang="fr-FR" dirty="0" smtClean="0"/>
              <a:t> </a:t>
            </a:r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indent="-228600"/>
            <a:r>
              <a:rPr lang="en-GB" b="1" dirty="0" smtClean="0"/>
              <a:t>Assessing and refining products </a:t>
            </a: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36479" t="17280" r="22151" b="11840"/>
          <a:stretch>
            <a:fillRect/>
          </a:stretch>
        </p:blipFill>
        <p:spPr bwMode="auto">
          <a:xfrm>
            <a:off x="323528" y="1916832"/>
            <a:ext cx="4320480" cy="462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4644008" y="2636912"/>
            <a:ext cx="4248472" cy="3098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 user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need</a:t>
            </a:r>
            <a:endParaRPr lang="fr-FR" sz="1400" b="1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 good appropriation of 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the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results</a:t>
            </a:r>
            <a:endParaRPr lang="fr-FR" sz="1400" b="1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1143000" lvl="2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What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possible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way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for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sustain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the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link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?</a:t>
            </a:r>
          </a:p>
          <a:p>
            <a:pPr marL="1600200" lvl="3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Capacity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building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at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destination </a:t>
            </a: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level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(INM etc.) ?</a:t>
            </a:r>
          </a:p>
          <a:p>
            <a:pPr marL="1600200" lvl="3" indent="-228600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fr-FR" sz="1400" b="1" i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Mediterranean</a:t>
            </a:r>
            <a:r>
              <a:rPr lang="fr-FR" sz="1400" b="1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network on climat services?</a:t>
            </a:r>
          </a:p>
          <a:p>
            <a:pPr marL="1600200" lvl="3" indent="-228600">
              <a:spcBef>
                <a:spcPts val="2000"/>
              </a:spcBef>
              <a:buClr>
                <a:schemeClr val="accent1"/>
              </a:buClr>
              <a:buSzPct val="75000"/>
            </a:pPr>
            <a:endParaRPr lang="fr-FR" sz="1400" b="1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clim-run_PP97-2003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template_clim-run_PP97-2003</Template>
  <TotalTime>2016</TotalTime>
  <Words>460</Words>
  <Application>Microsoft Office PowerPoint</Application>
  <PresentationFormat>Affichage à l'écran (4:3)</PresentationFormat>
  <Paragraphs>89</Paragraphs>
  <Slides>9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template_clim-run_PP97-2003</vt:lpstr>
      <vt:lpstr>Working Group 2  Climate information transfer to stakeholders </vt:lpstr>
      <vt:lpstr>Scope of the WG2 session</vt:lpstr>
      <vt:lpstr>Translation of needs</vt:lpstr>
      <vt:lpstr>Translation of needs</vt:lpstr>
      <vt:lpstr>Defining and producing products</vt:lpstr>
      <vt:lpstr>Defining and producing products</vt:lpstr>
      <vt:lpstr>Assessing and refining products </vt:lpstr>
      <vt:lpstr>Assessing and refining products </vt:lpstr>
      <vt:lpstr>Assessing and refining products </vt:lpstr>
    </vt:vector>
  </TitlesOfParts>
  <Company>IGA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 l’étude de cas tourisme en Savoie  Retour sur la démarche et premiers éléments tirés</dc:title>
  <dc:creator>Brice</dc:creator>
  <cp:lastModifiedBy>Adeline Cauchy</cp:lastModifiedBy>
  <cp:revision>474</cp:revision>
  <dcterms:created xsi:type="dcterms:W3CDTF">2011-09-11T06:10:49Z</dcterms:created>
  <dcterms:modified xsi:type="dcterms:W3CDTF">2013-07-05T08:20:25Z</dcterms:modified>
</cp:coreProperties>
</file>