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slideLayouts/slideLayout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  <p:sldMasterId id="2147483668" r:id="rId4"/>
    <p:sldMasterId id="2147483670" r:id="rId5"/>
    <p:sldMasterId id="2147483676" r:id="rId6"/>
    <p:sldMasterId id="2147483679" r:id="rId7"/>
  </p:sldMasterIdLst>
  <p:notesMasterIdLst>
    <p:notesMasterId r:id="rId16"/>
  </p:notesMasterIdLst>
  <p:handoutMasterIdLst>
    <p:handoutMasterId r:id="rId17"/>
  </p:handoutMasterIdLst>
  <p:sldIdLst>
    <p:sldId id="259" r:id="rId8"/>
    <p:sldId id="279" r:id="rId9"/>
    <p:sldId id="269" r:id="rId10"/>
    <p:sldId id="278" r:id="rId11"/>
    <p:sldId id="270" r:id="rId12"/>
    <p:sldId id="280" r:id="rId13"/>
    <p:sldId id="281" r:id="rId14"/>
    <p:sldId id="282" r:id="rId15"/>
  </p:sldIdLst>
  <p:sldSz cx="9144000" cy="6858000" type="screen4x3"/>
  <p:notesSz cx="6669088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2668905-6AC4-4165-858E-E5F05704C1DC}" type="datetimeFigureOut">
              <a:rPr lang="en-GB"/>
              <a:pPr>
                <a:defRPr/>
              </a:pPr>
              <a:t>24/07/2013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AD2956A-6D9F-4345-B646-2CF0B0D1E8F8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5726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83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6663" y="0"/>
            <a:ext cx="2890837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CD66D74-1AA1-42C3-912C-C5A510E4445A}" type="datetimeFigureOut">
              <a:rPr lang="en-GB"/>
              <a:pPr>
                <a:defRPr/>
              </a:pPr>
              <a:t>24/07/2013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750" y="4716463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890838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6663" y="9429750"/>
            <a:ext cx="2890837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B0EED5C-2C57-4497-BA87-981A459F7ECD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0731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B2A09E-2A23-420D-B3AB-7F62FD8A8D55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E5BDE113-4AE8-4FA6-8CBA-261E1E23AFA2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heme" Target="../theme/theme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.xml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theme" Target="../theme/theme7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04800" y="814388"/>
            <a:ext cx="4403725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Immagine 61"/>
          <p:cNvPicPr>
            <a:picLocks noChangeAspect="1"/>
          </p:cNvPicPr>
          <p:nvPr userDrawn="1"/>
        </p:nvPicPr>
        <p:blipFill>
          <a:blip r:embed="rId3"/>
          <a:srcRect t="80885"/>
          <a:stretch>
            <a:fillRect/>
          </a:stretch>
        </p:blipFill>
        <p:spPr bwMode="auto">
          <a:xfrm>
            <a:off x="304800" y="304800"/>
            <a:ext cx="4403725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945"/>
          <p:cNvPicPr>
            <a:picLocks noChangeAspect="1" noChangeArrowheads="1"/>
          </p:cNvPicPr>
          <p:nvPr userDrawn="1"/>
        </p:nvPicPr>
        <p:blipFill>
          <a:blip r:embed="rId4"/>
          <a:srcRect l="65651" t="18091" r="25952" b="72650"/>
          <a:stretch>
            <a:fillRect/>
          </a:stretch>
        </p:blipFill>
        <p:spPr bwMode="auto">
          <a:xfrm>
            <a:off x="7683500" y="350838"/>
            <a:ext cx="9445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970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6443663" y="407988"/>
            <a:ext cx="9715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498475" y="484188"/>
            <a:ext cx="7556500" cy="111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s-NI" smtClean="0"/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8475" y="1981200"/>
            <a:ext cx="75565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NI" smtClean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800600" y="6426200"/>
            <a:ext cx="1231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rgbClr val="59595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11900" y="6426200"/>
            <a:ext cx="2616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rgbClr val="59595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9pPr>
    </p:titleStyle>
    <p:bodyStyle>
      <a:lvl1pPr marL="228600" indent="-228600" algn="l" rtl="0" eaLnBrk="0" fontAlgn="base" hangingPunct="0">
        <a:spcBef>
          <a:spcPts val="2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000">
          <a:solidFill>
            <a:srgbClr val="595959"/>
          </a:solidFill>
          <a:latin typeface="+mn-lt"/>
          <a:ea typeface="+mn-ea"/>
          <a:cs typeface="+mn-cs"/>
        </a:defRPr>
      </a:lvl1pPr>
      <a:lvl2pPr marL="457200" indent="-228600" algn="l" rtl="0" eaLnBrk="0" fontAlgn="base" hangingPunct="0">
        <a:spcBef>
          <a:spcPts val="600"/>
        </a:spcBef>
        <a:spcAft>
          <a:spcPct val="0"/>
        </a:spcAft>
        <a:buClr>
          <a:srgbClr val="C5D0A0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2pPr>
      <a:lvl3pPr marL="6858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3pPr>
      <a:lvl4pPr marL="914400" indent="-228600" algn="l" rtl="0" eaLnBrk="0" fontAlgn="base" hangingPunct="0">
        <a:spcBef>
          <a:spcPts val="600"/>
        </a:spcBef>
        <a:spcAft>
          <a:spcPct val="0"/>
        </a:spcAft>
        <a:buClr>
          <a:srgbClr val="C5D0A0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4pPr>
      <a:lvl5pPr marL="11430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5pPr>
      <a:lvl6pPr marL="16002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6pPr>
      <a:lvl7pPr marL="20574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7pPr>
      <a:lvl8pPr marL="25146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8pPr>
      <a:lvl9pPr marL="29718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7DF79B9D-5F17-4C33-8931-FABB202CE99F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B43F4527-D557-4341-9C89-C5CD103BBC3D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A5D773B9-BA70-436D-AE86-9DC910343E44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F4AD3330-4C70-4309-A38B-1407B6E4B77D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6BFB39B3-36A6-445E-ACF2-620265B33E92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7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793038" y="115888"/>
            <a:ext cx="1243012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 userDrawn="1"/>
        </p:nvSpPr>
        <p:spPr>
          <a:xfrm>
            <a:off x="7596188" y="173038"/>
            <a:ext cx="144462" cy="1149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srgbClr val="FFFFFF"/>
              </a:solidFill>
              <a:cs typeface="Arial" pitchFamily="34" charset="0"/>
            </a:endParaRPr>
          </a:p>
        </p:txBody>
      </p:sp>
      <p:pic>
        <p:nvPicPr>
          <p:cNvPr id="9220" name="Picture 945"/>
          <p:cNvPicPr>
            <a:picLocks noChangeAspect="1" noChangeArrowheads="1"/>
          </p:cNvPicPr>
          <p:nvPr userDrawn="1"/>
        </p:nvPicPr>
        <p:blipFill>
          <a:blip r:embed="rId3"/>
          <a:srcRect l="65651" t="18091" r="25952" b="72650"/>
          <a:stretch>
            <a:fillRect/>
          </a:stretch>
        </p:blipFill>
        <p:spPr bwMode="auto">
          <a:xfrm>
            <a:off x="8418513" y="1863725"/>
            <a:ext cx="633412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970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8415338" y="1397000"/>
            <a:ext cx="576262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Title Placeholder 1"/>
          <p:cNvSpPr>
            <a:spLocks noGrp="1"/>
          </p:cNvSpPr>
          <p:nvPr>
            <p:ph type="title"/>
          </p:nvPr>
        </p:nvSpPr>
        <p:spPr bwMode="auto">
          <a:xfrm>
            <a:off x="498475" y="484188"/>
            <a:ext cx="7556500" cy="111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s-NI" smtClean="0"/>
          </a:p>
        </p:txBody>
      </p:sp>
      <p:sp>
        <p:nvSpPr>
          <p:cNvPr id="922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8475" y="1981200"/>
            <a:ext cx="75565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NI" smtClean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794500" y="6423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rgbClr val="59595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613" y="6423025"/>
            <a:ext cx="612298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rgbClr val="59595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9pPr>
    </p:titleStyle>
    <p:bodyStyle>
      <a:lvl1pPr marL="228600" indent="-228600" algn="l" rtl="0" eaLnBrk="0" fontAlgn="base" hangingPunct="0">
        <a:spcBef>
          <a:spcPts val="2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000">
          <a:solidFill>
            <a:srgbClr val="595959"/>
          </a:solidFill>
          <a:latin typeface="+mn-lt"/>
          <a:ea typeface="+mn-ea"/>
          <a:cs typeface="+mn-cs"/>
        </a:defRPr>
      </a:lvl1pPr>
      <a:lvl2pPr marL="457200" indent="-228600" algn="l" rtl="0" eaLnBrk="0" fontAlgn="base" hangingPunct="0">
        <a:spcBef>
          <a:spcPts val="600"/>
        </a:spcBef>
        <a:spcAft>
          <a:spcPct val="0"/>
        </a:spcAft>
        <a:buClr>
          <a:srgbClr val="C5D0A0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2pPr>
      <a:lvl3pPr marL="6858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3pPr>
      <a:lvl4pPr marL="914400" indent="-228600" algn="l" rtl="0" eaLnBrk="0" fontAlgn="base" hangingPunct="0">
        <a:spcBef>
          <a:spcPts val="600"/>
        </a:spcBef>
        <a:spcAft>
          <a:spcPct val="0"/>
        </a:spcAft>
        <a:buClr>
          <a:srgbClr val="C5D0A0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4pPr>
      <a:lvl5pPr marL="11430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5pPr>
      <a:lvl6pPr marL="16002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6pPr>
      <a:lvl7pPr marL="20574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7pPr>
      <a:lvl8pPr marL="25146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8pPr>
      <a:lvl9pPr marL="29718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5"/>
          <p:cNvSpPr>
            <a:spLocks noChangeArrowheads="1"/>
          </p:cNvSpPr>
          <p:nvPr/>
        </p:nvSpPr>
        <p:spPr bwMode="auto">
          <a:xfrm>
            <a:off x="250825" y="4149725"/>
            <a:ext cx="8713788" cy="115093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381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GB">
              <a:solidFill>
                <a:srgbClr val="CC0000"/>
              </a:solidFill>
            </a:endParaRP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457200" y="0"/>
            <a:ext cx="8153400" cy="1470025"/>
          </a:xfrm>
        </p:spPr>
        <p:txBody>
          <a:bodyPr/>
          <a:lstStyle/>
          <a:p>
            <a:pPr eaLnBrk="1" hangingPunct="1"/>
            <a:r>
              <a:rPr lang="en-GB" sz="4000" b="1" dirty="0" smtClean="0">
                <a:solidFill>
                  <a:schemeClr val="accent2"/>
                </a:solidFill>
              </a:rPr>
              <a:t>Key CLIM-RUN stages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457200" y="1470025"/>
            <a:ext cx="8763000" cy="17526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dirty="0" smtClean="0"/>
              <a:t> Stage setting (complete)</a:t>
            </a:r>
          </a:p>
          <a:p>
            <a:pPr marL="457200" lvl="1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400" dirty="0" smtClean="0"/>
              <a:t> first stakeholder workshops (May-Nov 2011)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dirty="0" smtClean="0"/>
              <a:t> Mapping the issues (complete)</a:t>
            </a:r>
          </a:p>
          <a:p>
            <a:pPr marL="457200" lvl="1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400" dirty="0" smtClean="0"/>
              <a:t> perception and data needs questionnaires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dirty="0" smtClean="0"/>
              <a:t> Iterative consultation and collaboration (</a:t>
            </a:r>
            <a:r>
              <a:rPr lang="en-GB" sz="2800" dirty="0" err="1" smtClean="0"/>
              <a:t>ongoing</a:t>
            </a:r>
            <a:r>
              <a:rPr lang="en-GB" sz="2800" dirty="0" smtClean="0"/>
              <a:t>)</a:t>
            </a:r>
          </a:p>
          <a:p>
            <a:pPr marL="457200" lvl="1" indent="0" eaLnBrk="1" hangingPunct="1">
              <a:lnSpc>
                <a:spcPct val="80000"/>
              </a:lnSpc>
              <a:spcAft>
                <a:spcPct val="20000"/>
              </a:spcAft>
              <a:buFontTx/>
              <a:buNone/>
            </a:pPr>
            <a:endParaRPr lang="en-GB" sz="2400" dirty="0" smtClean="0"/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dirty="0" smtClean="0"/>
              <a:t> Consolidation and collective review/assessment</a:t>
            </a:r>
          </a:p>
          <a:p>
            <a:pPr marL="457200" lvl="1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400" dirty="0" smtClean="0"/>
              <a:t> second stakeholder workshops (May/June 2013)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dirty="0" smtClean="0"/>
              <a:t> Going forward: synthesis and recommendations</a:t>
            </a:r>
          </a:p>
          <a:p>
            <a:pPr marL="457200" lvl="1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400" dirty="0" smtClean="0"/>
              <a:t> final workshop and end of project (February 2014)</a:t>
            </a:r>
          </a:p>
          <a:p>
            <a:pPr marL="457200" lvl="1" indent="0" eaLnBrk="1" hangingPunct="1">
              <a:lnSpc>
                <a:spcPct val="80000"/>
              </a:lnSpc>
              <a:spcAft>
                <a:spcPct val="20000"/>
              </a:spcAft>
            </a:pPr>
            <a:endParaRPr lang="en-GB" sz="2400" dirty="0" smtClean="0"/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endParaRPr lang="en-GB" sz="2800" dirty="0" smtClean="0"/>
          </a:p>
        </p:txBody>
      </p:sp>
      <p:pic>
        <p:nvPicPr>
          <p:cNvPr id="12292" name="Picture 4" descr="CLIMRUN_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0"/>
            <a:ext cx="1331912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981075"/>
            <a:ext cx="9144000" cy="1470025"/>
          </a:xfrm>
        </p:spPr>
        <p:txBody>
          <a:bodyPr/>
          <a:lstStyle/>
          <a:p>
            <a:pPr eaLnBrk="1" hangingPunct="1"/>
            <a:r>
              <a:rPr lang="en-GB" sz="4000" b="1" smtClean="0">
                <a:solidFill>
                  <a:schemeClr val="accent2"/>
                </a:solidFill>
              </a:rPr>
              <a:t>WP4/project level planning</a:t>
            </a:r>
          </a:p>
        </p:txBody>
      </p:sp>
      <p:sp>
        <p:nvSpPr>
          <p:cNvPr id="13314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22250" y="2276475"/>
            <a:ext cx="8921750" cy="4581525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Planning document etc on WP4 wiki – 10/12/12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Common slideset e.g., general objectives 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Workshop skype conference 30/01/13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Executive skype conferences 14 &amp;15/03/13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Plus additional skype/email discussions on individual workshops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CET/SET as before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Product information sheets (and presentations)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endParaRPr lang="en-GB" sz="2800" smtClean="0"/>
          </a:p>
        </p:txBody>
      </p:sp>
      <p:pic>
        <p:nvPicPr>
          <p:cNvPr id="13315" name="Picture 4" descr="CLIMRUN_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0"/>
            <a:ext cx="1331912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 Box 5"/>
          <p:cNvSpPr txBox="1">
            <a:spLocks noChangeArrowheads="1"/>
          </p:cNvSpPr>
          <p:nvPr/>
        </p:nvSpPr>
        <p:spPr bwMode="auto">
          <a:xfrm>
            <a:off x="136525" y="87313"/>
            <a:ext cx="14271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b="1">
                <a:solidFill>
                  <a:srgbClr val="333399"/>
                </a:solidFill>
              </a:rPr>
              <a:t>Workshop</a:t>
            </a:r>
          </a:p>
          <a:p>
            <a:r>
              <a:rPr lang="en-GB" sz="2000" b="1">
                <a:solidFill>
                  <a:srgbClr val="333399"/>
                </a:solidFill>
              </a:rPr>
              <a:t>planning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303338"/>
            <a:ext cx="9144000" cy="1470025"/>
          </a:xfrm>
        </p:spPr>
        <p:txBody>
          <a:bodyPr/>
          <a:lstStyle/>
          <a:p>
            <a:pPr eaLnBrk="1" hangingPunct="1"/>
            <a:r>
              <a:rPr lang="en-GB" sz="4000" b="1" smtClean="0">
                <a:solidFill>
                  <a:schemeClr val="accent2"/>
                </a:solidFill>
              </a:rPr>
              <a:t>Consolidation and collective </a:t>
            </a:r>
            <a:br>
              <a:rPr lang="en-GB" sz="4000" b="1" smtClean="0">
                <a:solidFill>
                  <a:schemeClr val="accent2"/>
                </a:solidFill>
              </a:rPr>
            </a:br>
            <a:r>
              <a:rPr lang="en-GB" sz="4000" b="1" smtClean="0">
                <a:solidFill>
                  <a:schemeClr val="accent2"/>
                </a:solidFill>
              </a:rPr>
              <a:t>review / assessment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22250" y="2743200"/>
            <a:ext cx="8921750" cy="4581525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spcAft>
                <a:spcPct val="20000"/>
              </a:spcAft>
              <a:buFontTx/>
              <a:buNone/>
            </a:pPr>
            <a:r>
              <a:rPr lang="en-GB" sz="2800" smtClean="0"/>
              <a:t>The intention is to review both the process of interaction between CLIM-RUN scientists and case-study stakeholders, as well as the utility of the products and information developed in CLIM-RUN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How far have we got? 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How successful have we been?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What are the remaining problems and/or gaps?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How to sustain and extend the interactions?</a:t>
            </a:r>
          </a:p>
        </p:txBody>
      </p:sp>
      <p:pic>
        <p:nvPicPr>
          <p:cNvPr id="14339" name="Picture 4" descr="CLIMRUN_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0"/>
            <a:ext cx="1331912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136525" y="87313"/>
            <a:ext cx="14351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b="1">
                <a:solidFill>
                  <a:srgbClr val="333399"/>
                </a:solidFill>
              </a:rPr>
              <a:t>Workshop</a:t>
            </a:r>
          </a:p>
          <a:p>
            <a:r>
              <a:rPr lang="en-GB" sz="2000" b="1">
                <a:solidFill>
                  <a:srgbClr val="333399"/>
                </a:solidFill>
              </a:rPr>
              <a:t>objectives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-152400" y="762000"/>
            <a:ext cx="9144000" cy="1470025"/>
          </a:xfrm>
        </p:spPr>
        <p:txBody>
          <a:bodyPr/>
          <a:lstStyle/>
          <a:p>
            <a:pPr eaLnBrk="1" hangingPunct="1"/>
            <a:r>
              <a:rPr lang="en-GB" sz="4000" b="1" smtClean="0">
                <a:solidFill>
                  <a:schemeClr val="accent2"/>
                </a:solidFill>
              </a:rPr>
              <a:t>Feedback on products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54000" y="2276475"/>
            <a:ext cx="8921750" cy="45815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Aft>
                <a:spcPct val="20000"/>
              </a:spcAft>
              <a:buFont typeface="Arial" pitchFamily="34" charset="0"/>
              <a:buChar char="•"/>
              <a:defRPr/>
            </a:pPr>
            <a:r>
              <a:rPr lang="en-GB" sz="2800" dirty="0" smtClean="0"/>
              <a:t>Is the information clearly presented – in language that is meaningful and understandable for you?</a:t>
            </a:r>
          </a:p>
          <a:p>
            <a:pPr eaLnBrk="1" hangingPunct="1">
              <a:lnSpc>
                <a:spcPct val="80000"/>
              </a:lnSpc>
              <a:spcAft>
                <a:spcPct val="20000"/>
              </a:spcAft>
              <a:buFont typeface="Arial" pitchFamily="34" charset="0"/>
              <a:buChar char="•"/>
              <a:defRPr/>
            </a:pPr>
            <a:r>
              <a:rPr lang="en-GB" sz="2800" dirty="0" smtClean="0"/>
              <a:t>Could the presentation/description be improved? </a:t>
            </a:r>
          </a:p>
          <a:p>
            <a:pPr lvl="1" eaLnBrk="1" hangingPunct="1">
              <a:lnSpc>
                <a:spcPct val="80000"/>
              </a:lnSpc>
              <a:spcAft>
                <a:spcPct val="20000"/>
              </a:spcAft>
              <a:buFont typeface="Arial" pitchFamily="34" charset="0"/>
              <a:buChar char="•"/>
              <a:defRPr/>
            </a:pPr>
            <a:r>
              <a:rPr lang="en-GB" sz="2400" dirty="0" smtClean="0"/>
              <a:t>If so, how?</a:t>
            </a:r>
          </a:p>
          <a:p>
            <a:pPr eaLnBrk="1" hangingPunct="1">
              <a:lnSpc>
                <a:spcPct val="80000"/>
              </a:lnSpc>
              <a:spcAft>
                <a:spcPct val="20000"/>
              </a:spcAft>
              <a:buFont typeface="Arial" pitchFamily="34" charset="0"/>
              <a:buChar char="•"/>
              <a:defRPr/>
            </a:pPr>
            <a:r>
              <a:rPr lang="en-GB" sz="2800" dirty="0" smtClean="0"/>
              <a:t>Is the information relevant (and useful and/or usable) for you?</a:t>
            </a:r>
          </a:p>
          <a:p>
            <a:pPr lvl="1" eaLnBrk="1" hangingPunct="1">
              <a:lnSpc>
                <a:spcPct val="80000"/>
              </a:lnSpc>
              <a:spcAft>
                <a:spcPct val="20000"/>
              </a:spcAft>
              <a:buFont typeface="Arial" pitchFamily="34" charset="0"/>
              <a:buChar char="•"/>
              <a:defRPr/>
            </a:pPr>
            <a:r>
              <a:rPr lang="en-GB" sz="2400" dirty="0" smtClean="0"/>
              <a:t>If so, how might you use it? </a:t>
            </a:r>
          </a:p>
          <a:p>
            <a:pPr lvl="1" eaLnBrk="1" hangingPunct="1">
              <a:lnSpc>
                <a:spcPct val="80000"/>
              </a:lnSpc>
              <a:spcAft>
                <a:spcPct val="20000"/>
              </a:spcAft>
              <a:buFont typeface="Arial" pitchFamily="34" charset="0"/>
              <a:buChar char="•"/>
              <a:defRPr/>
            </a:pPr>
            <a:r>
              <a:rPr lang="en-GB" sz="2400" dirty="0" smtClean="0"/>
              <a:t>If not, why not?</a:t>
            </a:r>
          </a:p>
          <a:p>
            <a:pPr eaLnBrk="1" hangingPunct="1">
              <a:lnSpc>
                <a:spcPct val="80000"/>
              </a:lnSpc>
              <a:spcAft>
                <a:spcPct val="20000"/>
              </a:spcAft>
              <a:buFont typeface="Arial" pitchFamily="34" charset="0"/>
              <a:buChar char="•"/>
              <a:defRPr/>
            </a:pPr>
            <a:r>
              <a:rPr lang="en-GB" sz="2800" dirty="0" smtClean="0"/>
              <a:t>What additional information would you like?</a:t>
            </a:r>
          </a:p>
          <a:p>
            <a:pPr eaLnBrk="1" hangingPunct="1">
              <a:lnSpc>
                <a:spcPct val="80000"/>
              </a:lnSpc>
              <a:spcAft>
                <a:spcPct val="20000"/>
              </a:spcAft>
              <a:buFont typeface="Arial" pitchFamily="34" charset="0"/>
              <a:buChar char="•"/>
              <a:defRPr/>
            </a:pPr>
            <a:endParaRPr lang="en-GB" dirty="0" smtClean="0"/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  <a:defRPr/>
            </a:pPr>
            <a:endParaRPr lang="en-GB" sz="2800" dirty="0" smtClean="0"/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  <a:defRPr/>
            </a:pPr>
            <a:endParaRPr lang="en-GB" sz="2800" dirty="0" smtClean="0"/>
          </a:p>
        </p:txBody>
      </p:sp>
      <p:pic>
        <p:nvPicPr>
          <p:cNvPr id="15363" name="Picture 4" descr="CLIMRUN_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0"/>
            <a:ext cx="1331912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136525" y="87313"/>
            <a:ext cx="13700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b="1">
                <a:solidFill>
                  <a:srgbClr val="333399"/>
                </a:solidFill>
              </a:rPr>
              <a:t>Feedback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-152400" y="487363"/>
            <a:ext cx="9144000" cy="1470025"/>
          </a:xfrm>
        </p:spPr>
        <p:txBody>
          <a:bodyPr/>
          <a:lstStyle/>
          <a:p>
            <a:pPr eaLnBrk="1" hangingPunct="1"/>
            <a:r>
              <a:rPr lang="en-GB" sz="4000" b="1" smtClean="0">
                <a:solidFill>
                  <a:schemeClr val="accent2"/>
                </a:solidFill>
              </a:rPr>
              <a:t>Next steps for CLIM-RUN: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457200" y="1524000"/>
            <a:ext cx="8921750" cy="4581525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Further refinement of products and outputs based on feedback from workshops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Development of the CLIM-RUN web portal </a:t>
            </a:r>
          </a:p>
          <a:p>
            <a:pPr marL="400050" lvl="1" indent="0" eaLnBrk="1" hangingPunct="1">
              <a:lnSpc>
                <a:spcPct val="80000"/>
              </a:lnSpc>
              <a:spcAft>
                <a:spcPct val="20000"/>
              </a:spcAft>
              <a:buFontTx/>
              <a:buNone/>
            </a:pPr>
            <a:r>
              <a:rPr lang="en-GB" sz="2400" smtClean="0"/>
              <a:t>– a clickable map linking to case-study information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Development of the CLIM-RUN data portal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Identification of key and common messages</a:t>
            </a:r>
          </a:p>
          <a:p>
            <a:pPr marL="400050" lvl="1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400" smtClean="0"/>
              <a:t> one goal of the CLIM-RUN annual meeting, July 2013</a:t>
            </a:r>
          </a:p>
          <a:p>
            <a:pPr marL="400050" lvl="1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400" smtClean="0"/>
              <a:t> informing the CLIM-RUN climate services protocol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mtClean="0"/>
              <a:t> </a:t>
            </a:r>
            <a:r>
              <a:rPr lang="en-GB" sz="2800" smtClean="0"/>
              <a:t>Securing the CLIM-RUN legacy and creation of a Mediterranean-wide climate services network</a:t>
            </a:r>
          </a:p>
          <a:p>
            <a:pPr marL="400050" lvl="1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400" smtClean="0"/>
              <a:t> final workshop in Brussels (February 2014 + ECLISE)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endParaRPr lang="en-GB" smtClean="0"/>
          </a:p>
        </p:txBody>
      </p:sp>
      <p:pic>
        <p:nvPicPr>
          <p:cNvPr id="16387" name="Picture 4" descr="CLIMRUN_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0"/>
            <a:ext cx="1331912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136525" y="87313"/>
            <a:ext cx="14811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b="1">
                <a:solidFill>
                  <a:srgbClr val="333399"/>
                </a:solidFill>
              </a:rPr>
              <a:t>Next steps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22250" y="908050"/>
            <a:ext cx="8921750" cy="4581525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WP5 tourism (20 minutes):</a:t>
            </a:r>
          </a:p>
          <a:p>
            <a:pPr lvl="1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400" smtClean="0"/>
              <a:t>Tunisia,1 May</a:t>
            </a:r>
          </a:p>
          <a:p>
            <a:pPr lvl="1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400" smtClean="0"/>
              <a:t>Savoie, 31 May</a:t>
            </a:r>
          </a:p>
          <a:p>
            <a:pPr lvl="1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400" smtClean="0"/>
              <a:t>Croatia, 4 June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WP6 fires (10 minutes):</a:t>
            </a:r>
          </a:p>
          <a:p>
            <a:pPr lvl="1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400" smtClean="0"/>
              <a:t>Athens, 4 June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WP7 renewable energy (20 minutes):</a:t>
            </a:r>
          </a:p>
          <a:p>
            <a:pPr lvl="1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400" smtClean="0"/>
              <a:t>Various events Feb-June eg Maghreb Wind Energy</a:t>
            </a:r>
          </a:p>
          <a:p>
            <a:pPr lvl="1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400" smtClean="0"/>
              <a:t>Croatia, 6 June 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WP8 integrated (10 minutes):</a:t>
            </a:r>
          </a:p>
          <a:p>
            <a:pPr lvl="1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400" smtClean="0"/>
              <a:t>Veneto (at ICTP), 28 May 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  <a:buFontTx/>
              <a:buNone/>
            </a:pPr>
            <a:r>
              <a:rPr lang="en-GB" sz="2800" smtClean="0"/>
              <a:t> </a:t>
            </a:r>
            <a:r>
              <a:rPr lang="en-GB" sz="2800" i="1" smtClean="0"/>
              <a:t>Cyprus: energy and tourism – July or September??</a:t>
            </a:r>
            <a:endParaRPr lang="en-GB" sz="2800" smtClean="0"/>
          </a:p>
        </p:txBody>
      </p:sp>
      <p:pic>
        <p:nvPicPr>
          <p:cNvPr id="17410" name="Picture 4" descr="CLIMRUN_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0"/>
            <a:ext cx="1331912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136525" y="87313"/>
            <a:ext cx="2090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b="1">
                <a:solidFill>
                  <a:srgbClr val="333399"/>
                </a:solidFill>
              </a:rPr>
              <a:t>The Workshops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22250" y="908050"/>
            <a:ext cx="8921750" cy="4581525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Workshop reports:</a:t>
            </a:r>
          </a:p>
          <a:p>
            <a:pPr lvl="1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400" smtClean="0"/>
              <a:t>D5.2/D6.2/D7.2/D8.2 – month 26 (May 2013)</a:t>
            </a:r>
          </a:p>
          <a:p>
            <a:pPr lvl="1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400" smtClean="0"/>
              <a:t>D4.3 Case-study summary for final workshop (month 30)</a:t>
            </a:r>
          </a:p>
          <a:p>
            <a:pPr lvl="1" eaLnBrk="1" hangingPunct="1">
              <a:lnSpc>
                <a:spcPct val="80000"/>
              </a:lnSpc>
              <a:spcAft>
                <a:spcPct val="20000"/>
              </a:spcAft>
            </a:pPr>
            <a:endParaRPr lang="en-GB" sz="2400" smtClean="0"/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Synthesis/common messages – all these deliverables due month 30 (September 2013):</a:t>
            </a:r>
          </a:p>
          <a:p>
            <a:pPr lvl="1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400" smtClean="0"/>
              <a:t>D4.4 Synthesis of common messages report</a:t>
            </a:r>
          </a:p>
          <a:p>
            <a:pPr lvl="1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400" smtClean="0"/>
              <a:t>D5.4 Cross-cutting conclusions</a:t>
            </a:r>
          </a:p>
          <a:p>
            <a:pPr lvl="1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400" smtClean="0"/>
              <a:t>D6.4 Vulnerability report</a:t>
            </a:r>
          </a:p>
          <a:p>
            <a:pPr lvl="1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400" smtClean="0"/>
              <a:t>D7.4 Cross-cutting conclusions</a:t>
            </a:r>
          </a:p>
          <a:p>
            <a:pPr lvl="1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400" smtClean="0"/>
              <a:t>D8.4 Cross-cutting conclusions</a:t>
            </a:r>
          </a:p>
          <a:p>
            <a:pPr lvl="1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400" i="1" smtClean="0"/>
              <a:t>D1.3 Future impacts at the case-study level???</a:t>
            </a:r>
          </a:p>
          <a:p>
            <a:pPr lvl="1" eaLnBrk="1" hangingPunct="1">
              <a:lnSpc>
                <a:spcPct val="80000"/>
              </a:lnSpc>
              <a:spcAft>
                <a:spcPct val="20000"/>
              </a:spcAft>
            </a:pPr>
            <a:endParaRPr lang="en-GB" sz="2400" smtClean="0"/>
          </a:p>
        </p:txBody>
      </p:sp>
      <p:pic>
        <p:nvPicPr>
          <p:cNvPr id="18434" name="Picture 4" descr="CLIMRUN_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0"/>
            <a:ext cx="1331912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136525" y="87313"/>
            <a:ext cx="2908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b="1">
                <a:solidFill>
                  <a:srgbClr val="333399"/>
                </a:solidFill>
              </a:rPr>
              <a:t>Reports and synthesis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 descr="CLIMRUN_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0"/>
            <a:ext cx="1331912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Text Box 5"/>
          <p:cNvSpPr txBox="1">
            <a:spLocks noChangeArrowheads="1"/>
          </p:cNvSpPr>
          <p:nvPr/>
        </p:nvSpPr>
        <p:spPr bwMode="auto">
          <a:xfrm>
            <a:off x="136525" y="87313"/>
            <a:ext cx="3092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b="1">
                <a:solidFill>
                  <a:srgbClr val="333399"/>
                </a:solidFill>
              </a:rPr>
              <a:t>Proposed D5.2 contents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250825" y="173038"/>
            <a:ext cx="10242550" cy="780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152162" bIns="971244" anchor="ctr">
            <a:spAutoFit/>
          </a:bodyPr>
          <a:lstStyle/>
          <a:p>
            <a:pPr>
              <a:tabLst>
                <a:tab pos="6119813" algn="r"/>
              </a:tabLst>
            </a:pPr>
            <a:r>
              <a:rPr lang="en-US" sz="1600" b="1">
                <a:hlinkClick r:id="" action="ppaction://noaction"/>
              </a:rPr>
              <a:t>1.</a:t>
            </a:r>
            <a:r>
              <a:rPr lang="fr-FR" sz="1600">
                <a:hlinkClick r:id="" action="ppaction://noaction"/>
              </a:rPr>
              <a:t>	</a:t>
            </a:r>
            <a:r>
              <a:rPr lang="en-US" sz="1600" b="1">
                <a:hlinkClick r:id="" action="ppaction://noaction"/>
              </a:rPr>
              <a:t>Summary of stakeholder’s needs</a:t>
            </a:r>
            <a:r>
              <a:rPr lang="en-GB" sz="1600" b="1">
                <a:hlinkClick r:id="" action="ppaction://noaction"/>
              </a:rPr>
              <a:t>	</a:t>
            </a:r>
            <a:endParaRPr lang="en-GB" sz="1600"/>
          </a:p>
          <a:p>
            <a:pPr>
              <a:tabLst>
                <a:tab pos="6119813" algn="r"/>
              </a:tabLst>
            </a:pPr>
            <a:r>
              <a:rPr lang="en-US" sz="1600" b="1">
                <a:hlinkClick r:id="" action="ppaction://noaction"/>
              </a:rPr>
              <a:t>2.</a:t>
            </a:r>
            <a:r>
              <a:rPr lang="fr-FR" sz="1600">
                <a:hlinkClick r:id="" action="ppaction://noaction"/>
              </a:rPr>
              <a:t>	</a:t>
            </a:r>
            <a:r>
              <a:rPr lang="en-US" sz="1600" b="1">
                <a:hlinkClick r:id="" action="ppaction://noaction"/>
              </a:rPr>
              <a:t>Answering user needs : approach and method</a:t>
            </a:r>
            <a:r>
              <a:rPr lang="en-GB" sz="1600" b="1">
                <a:hlinkClick r:id="" action="ppaction://noaction"/>
              </a:rPr>
              <a:t>	</a:t>
            </a:r>
            <a:endParaRPr lang="en-GB" sz="1600"/>
          </a:p>
          <a:p>
            <a:pPr>
              <a:tabLst>
                <a:tab pos="6119813" algn="r"/>
              </a:tabLst>
            </a:pPr>
            <a:r>
              <a:rPr lang="en-US" sz="1600"/>
              <a:t>	</a:t>
            </a:r>
            <a:r>
              <a:rPr lang="en-US" sz="1600">
                <a:hlinkClick r:id="" action="ppaction://noaction"/>
              </a:rPr>
              <a:t>2.1. Products’ development</a:t>
            </a:r>
            <a:r>
              <a:rPr lang="en-GB" sz="1600">
                <a:hlinkClick r:id="" action="ppaction://noaction"/>
              </a:rPr>
              <a:t>	</a:t>
            </a:r>
            <a:endParaRPr lang="en-GB" sz="1600"/>
          </a:p>
          <a:p>
            <a:pPr>
              <a:tabLst>
                <a:tab pos="6119813" algn="r"/>
              </a:tabLst>
            </a:pPr>
            <a:r>
              <a:rPr lang="en-US" sz="1600"/>
              <a:t>	</a:t>
            </a:r>
            <a:r>
              <a:rPr lang="en-US" sz="1600">
                <a:hlinkClick r:id="" action="ppaction://noaction"/>
              </a:rPr>
              <a:t>2.2. Status of each product before the workshop</a:t>
            </a:r>
            <a:r>
              <a:rPr lang="en-GB" sz="1600">
                <a:hlinkClick r:id="" action="ppaction://noaction"/>
              </a:rPr>
              <a:t>	</a:t>
            </a:r>
            <a:endParaRPr lang="en-GB" sz="1600"/>
          </a:p>
          <a:p>
            <a:pPr>
              <a:tabLst>
                <a:tab pos="6119813" algn="r"/>
              </a:tabLst>
            </a:pPr>
            <a:r>
              <a:rPr lang="fr-FR" sz="1600"/>
              <a:t>	</a:t>
            </a:r>
            <a:r>
              <a:rPr lang="fr-FR" sz="1600">
                <a:hlinkClick r:id="" action="ppaction://noaction"/>
              </a:rPr>
              <a:t>2.3. The workshop</a:t>
            </a:r>
            <a:r>
              <a:rPr lang="en-GB" sz="1600">
                <a:hlinkClick r:id="" action="ppaction://noaction"/>
              </a:rPr>
              <a:t>	</a:t>
            </a:r>
            <a:endParaRPr lang="en-GB" sz="1600"/>
          </a:p>
          <a:p>
            <a:pPr>
              <a:tabLst>
                <a:tab pos="6119813" algn="r"/>
              </a:tabLst>
            </a:pPr>
            <a:r>
              <a:rPr lang="fr-FR" sz="1600" b="1">
                <a:hlinkClick r:id="" action="ppaction://noaction"/>
              </a:rPr>
              <a:t>3.</a:t>
            </a:r>
            <a:r>
              <a:rPr lang="fr-FR" sz="1600">
                <a:hlinkClick r:id="" action="ppaction://noaction"/>
              </a:rPr>
              <a:t>	</a:t>
            </a:r>
            <a:r>
              <a:rPr lang="fr-FR" sz="1600" b="1">
                <a:hlinkClick r:id="" action="ppaction://noaction"/>
              </a:rPr>
              <a:t>Main Results</a:t>
            </a:r>
            <a:r>
              <a:rPr lang="en-GB" sz="1600" b="1">
                <a:hlinkClick r:id="" action="ppaction://noaction"/>
              </a:rPr>
              <a:t>	</a:t>
            </a:r>
            <a:endParaRPr lang="en-GB" sz="1600"/>
          </a:p>
          <a:p>
            <a:pPr>
              <a:tabLst>
                <a:tab pos="6119813" algn="r"/>
              </a:tabLst>
            </a:pPr>
            <a:r>
              <a:rPr lang="en-US" sz="1600"/>
              <a:t>	</a:t>
            </a:r>
            <a:r>
              <a:rPr lang="en-US" sz="1600">
                <a:hlinkClick r:id="" action="ppaction://noaction"/>
              </a:rPr>
              <a:t>3.1. Stakeholders’ feedbacks on past climate</a:t>
            </a:r>
            <a:r>
              <a:rPr lang="en-GB" sz="1600">
                <a:hlinkClick r:id="" action="ppaction://noaction"/>
              </a:rPr>
              <a:t>	</a:t>
            </a:r>
            <a:endParaRPr lang="en-GB" sz="1600"/>
          </a:p>
          <a:p>
            <a:pPr>
              <a:tabLst>
                <a:tab pos="6119813" algn="r"/>
              </a:tabLst>
            </a:pPr>
            <a:r>
              <a:rPr lang="en-US" sz="1600"/>
              <a:t>		</a:t>
            </a:r>
            <a:r>
              <a:rPr lang="en-US" sz="1600">
                <a:hlinkClick r:id="" action="ppaction://noaction"/>
              </a:rPr>
              <a:t>3.1.1. Products’ relevance (Background/form)</a:t>
            </a:r>
            <a:r>
              <a:rPr lang="en-GB" sz="1600">
                <a:hlinkClick r:id="" action="ppaction://noaction"/>
              </a:rPr>
              <a:t>	</a:t>
            </a:r>
            <a:endParaRPr lang="en-GB" sz="1600"/>
          </a:p>
          <a:p>
            <a:pPr>
              <a:tabLst>
                <a:tab pos="6119813" algn="r"/>
              </a:tabLst>
            </a:pPr>
            <a:r>
              <a:rPr lang="en-US" sz="1600"/>
              <a:t>		</a:t>
            </a:r>
            <a:r>
              <a:rPr lang="en-US" sz="1600">
                <a:hlinkClick r:id="" action="ppaction://noaction"/>
              </a:rPr>
              <a:t>3.1.2. Perception and usefulness (in the decision-making process / adaptation)</a:t>
            </a:r>
            <a:r>
              <a:rPr lang="en-GB" sz="1600">
                <a:hlinkClick r:id="" action="ppaction://noaction"/>
              </a:rPr>
              <a:t>	</a:t>
            </a:r>
            <a:endParaRPr lang="en-GB" sz="1600"/>
          </a:p>
          <a:p>
            <a:pPr>
              <a:tabLst>
                <a:tab pos="6119813" algn="r"/>
              </a:tabLst>
            </a:pPr>
            <a:r>
              <a:rPr lang="en-US" sz="1600"/>
              <a:t>		</a:t>
            </a:r>
            <a:r>
              <a:rPr lang="en-US" sz="1600">
                <a:hlinkClick r:id="" action="ppaction://noaction"/>
              </a:rPr>
              <a:t>3.1.3. Further developments to be done</a:t>
            </a:r>
            <a:r>
              <a:rPr lang="en-GB" sz="1600">
                <a:hlinkClick r:id="" action="ppaction://noaction"/>
              </a:rPr>
              <a:t>	</a:t>
            </a:r>
            <a:endParaRPr lang="en-GB" sz="1600"/>
          </a:p>
          <a:p>
            <a:pPr>
              <a:tabLst>
                <a:tab pos="6119813" algn="r"/>
              </a:tabLst>
            </a:pPr>
            <a:r>
              <a:rPr lang="en-US" sz="1600"/>
              <a:t>		</a:t>
            </a:r>
            <a:r>
              <a:rPr lang="en-US" sz="1600">
                <a:hlinkClick r:id="" action="ppaction://noaction"/>
              </a:rPr>
              <a:t>3.1.4. Perspectives of dissemination</a:t>
            </a:r>
            <a:r>
              <a:rPr lang="en-GB" sz="1600">
                <a:hlinkClick r:id="" action="ppaction://noaction"/>
              </a:rPr>
              <a:t>	</a:t>
            </a:r>
            <a:endParaRPr lang="en-GB" sz="1600"/>
          </a:p>
          <a:p>
            <a:pPr>
              <a:tabLst>
                <a:tab pos="6119813" algn="r"/>
              </a:tabLst>
            </a:pPr>
            <a:r>
              <a:rPr lang="en-US" sz="1600"/>
              <a:t>	</a:t>
            </a:r>
            <a:r>
              <a:rPr lang="en-US" sz="1600">
                <a:hlinkClick r:id="" action="ppaction://noaction"/>
              </a:rPr>
              <a:t>3.2. Stakeholders’ feedbacks on future climate products – as 3.1</a:t>
            </a:r>
            <a:r>
              <a:rPr lang="en-GB" sz="1600">
                <a:hlinkClick r:id="" action="ppaction://noaction"/>
              </a:rPr>
              <a:t>	</a:t>
            </a:r>
            <a:endParaRPr lang="en-GB" sz="1600"/>
          </a:p>
          <a:p>
            <a:pPr>
              <a:tabLst>
                <a:tab pos="6119813" algn="r"/>
              </a:tabLst>
            </a:pPr>
            <a:r>
              <a:rPr lang="en-US" sz="1600" b="1">
                <a:hlinkClick r:id="" action="ppaction://noaction"/>
              </a:rPr>
              <a:t>4.</a:t>
            </a:r>
            <a:r>
              <a:rPr lang="fr-FR" sz="1600">
                <a:hlinkClick r:id="" action="ppaction://noaction"/>
              </a:rPr>
              <a:t>	</a:t>
            </a:r>
            <a:r>
              <a:rPr lang="en-US" sz="1600" b="1">
                <a:hlinkClick r:id="" action="ppaction://noaction"/>
              </a:rPr>
              <a:t>Recommendations and perspectives</a:t>
            </a:r>
            <a:r>
              <a:rPr lang="en-GB" sz="1600" b="1">
                <a:hlinkClick r:id="" action="ppaction://noaction"/>
              </a:rPr>
              <a:t>	</a:t>
            </a:r>
            <a:endParaRPr lang="en-GB" sz="1600"/>
          </a:p>
          <a:p>
            <a:pPr>
              <a:tabLst>
                <a:tab pos="6119813" algn="r"/>
              </a:tabLst>
            </a:pPr>
            <a:r>
              <a:rPr lang="en-US" sz="1600"/>
              <a:t>	</a:t>
            </a:r>
            <a:r>
              <a:rPr lang="en-US" sz="1600">
                <a:hlinkClick r:id="" action="ppaction://noaction"/>
              </a:rPr>
              <a:t>4.1. Protocol and interaction with stakeholders</a:t>
            </a:r>
            <a:r>
              <a:rPr lang="en-GB" sz="1600">
                <a:hlinkClick r:id="" action="ppaction://noaction"/>
              </a:rPr>
              <a:t>	</a:t>
            </a:r>
            <a:endParaRPr lang="en-GB" sz="1600"/>
          </a:p>
          <a:p>
            <a:pPr>
              <a:tabLst>
                <a:tab pos="6119813" algn="r"/>
              </a:tabLst>
            </a:pPr>
            <a:r>
              <a:rPr lang="en-US" sz="1600"/>
              <a:t>	</a:t>
            </a:r>
            <a:r>
              <a:rPr lang="en-US" sz="1600">
                <a:hlinkClick r:id="" action="ppaction://noaction"/>
              </a:rPr>
              <a:t>4.2. Products ‘appropriation and dissemination(Clim Run Web Portal and others portals and services)</a:t>
            </a:r>
            <a:r>
              <a:rPr lang="en-GB" sz="1600">
                <a:hlinkClick r:id="" action="ppaction://noaction"/>
              </a:rPr>
              <a:t>	</a:t>
            </a:r>
            <a:endParaRPr lang="en-GB" sz="1600"/>
          </a:p>
          <a:p>
            <a:pPr>
              <a:tabLst>
                <a:tab pos="6119813" algn="r"/>
              </a:tabLst>
            </a:pPr>
            <a:r>
              <a:rPr lang="en-US" sz="1600"/>
              <a:t>	</a:t>
            </a:r>
            <a:r>
              <a:rPr lang="en-US" sz="1600">
                <a:hlinkClick r:id="" action="ppaction://noaction"/>
              </a:rPr>
              <a:t>4.3. Perspectives for new research’s fields</a:t>
            </a:r>
            <a:r>
              <a:rPr lang="en-GB" sz="1600">
                <a:hlinkClick r:id="" action="ppaction://noaction"/>
              </a:rPr>
              <a:t>	</a:t>
            </a:r>
            <a:endParaRPr lang="en-GB" sz="1600"/>
          </a:p>
          <a:p>
            <a:pPr>
              <a:tabLst>
                <a:tab pos="6119813" algn="r"/>
              </a:tabLst>
            </a:pPr>
            <a:r>
              <a:rPr lang="en-US" sz="1600"/>
              <a:t>	</a:t>
            </a:r>
            <a:r>
              <a:rPr lang="en-US" sz="1600">
                <a:hlinkClick r:id="" action="ppaction://noaction"/>
              </a:rPr>
              <a:t>4.4. Utility and needs for climates services</a:t>
            </a:r>
            <a:r>
              <a:rPr lang="en-GB" sz="1600">
                <a:hlinkClick r:id="" action="ppaction://noaction"/>
              </a:rPr>
              <a:t>	</a:t>
            </a:r>
            <a:endParaRPr lang="en-GB" sz="1600"/>
          </a:p>
          <a:p>
            <a:pPr>
              <a:tabLst>
                <a:tab pos="6119813" algn="r"/>
              </a:tabLst>
            </a:pPr>
            <a:r>
              <a:rPr lang="en-US" sz="1600" b="1">
                <a:hlinkClick r:id="" action="ppaction://noaction"/>
              </a:rPr>
              <a:t>5.</a:t>
            </a:r>
            <a:r>
              <a:rPr lang="fr-FR" sz="1600">
                <a:hlinkClick r:id="" action="ppaction://noaction"/>
              </a:rPr>
              <a:t>	</a:t>
            </a:r>
            <a:r>
              <a:rPr lang="en-US" sz="1600" b="1">
                <a:hlinkClick r:id="" action="ppaction://noaction"/>
              </a:rPr>
              <a:t>Next steps</a:t>
            </a:r>
            <a:r>
              <a:rPr lang="en-GB" sz="1600" b="1">
                <a:hlinkClick r:id="" action="ppaction://noaction"/>
              </a:rPr>
              <a:t>	</a:t>
            </a:r>
            <a:endParaRPr lang="en-GB" sz="1600"/>
          </a:p>
          <a:p>
            <a:pPr>
              <a:tabLst>
                <a:tab pos="6119813" algn="r"/>
              </a:tabLst>
            </a:pPr>
            <a:r>
              <a:rPr lang="en-GB" sz="1600"/>
              <a:t>	</a:t>
            </a:r>
            <a:r>
              <a:rPr lang="en-GB" sz="1600">
                <a:hlinkClick r:id="" action="ppaction://noaction"/>
              </a:rPr>
              <a:t>5.1. Completion of the products	</a:t>
            </a:r>
            <a:endParaRPr lang="en-GB" sz="1600"/>
          </a:p>
          <a:p>
            <a:pPr>
              <a:tabLst>
                <a:tab pos="6119813" algn="r"/>
              </a:tabLst>
            </a:pPr>
            <a:r>
              <a:rPr lang="en-US" sz="1600"/>
              <a:t>	</a:t>
            </a:r>
            <a:r>
              <a:rPr lang="en-US" sz="1600">
                <a:hlinkClick r:id="" action="ppaction://noaction"/>
              </a:rPr>
              <a:t>5.2. Final results’ dissemination</a:t>
            </a:r>
            <a:r>
              <a:rPr lang="en-GB" sz="1600">
                <a:hlinkClick r:id="" action="ppaction://noaction"/>
              </a:rPr>
              <a:t>	</a:t>
            </a:r>
            <a:endParaRPr lang="en-GB" sz="1600"/>
          </a:p>
          <a:p>
            <a:pPr>
              <a:tabLst>
                <a:tab pos="6119813" algn="r"/>
              </a:tabLst>
            </a:pPr>
            <a:r>
              <a:rPr lang="en-US" sz="1600" b="1">
                <a:hlinkClick r:id="" action="ppaction://noaction"/>
              </a:rPr>
              <a:t>6.</a:t>
            </a:r>
            <a:r>
              <a:rPr lang="fr-FR" sz="1600">
                <a:hlinkClick r:id="" action="ppaction://noaction"/>
              </a:rPr>
              <a:t>	</a:t>
            </a:r>
            <a:r>
              <a:rPr lang="en-US" sz="1600" b="1">
                <a:hlinkClick r:id="" action="ppaction://noaction"/>
              </a:rPr>
              <a:t>Annex</a:t>
            </a:r>
            <a:r>
              <a:rPr lang="en-GB" sz="1600" b="1">
                <a:hlinkClick r:id="" action="ppaction://noaction"/>
              </a:rPr>
              <a:t>	</a:t>
            </a:r>
            <a:endParaRPr lang="en-GB" sz="1600"/>
          </a:p>
          <a:p>
            <a:pPr>
              <a:tabLst>
                <a:tab pos="6119813" algn="r"/>
              </a:tabLst>
            </a:pPr>
            <a:r>
              <a:rPr lang="fr-FR" b="1"/>
              <a:t/>
            </a:r>
            <a:br>
              <a:rPr lang="fr-FR" b="1"/>
            </a:br>
            <a:endParaRPr lang="fr-FR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limrun">
  <a:themeElements>
    <a:clrScheme name="1_climrun 1">
      <a:dk1>
        <a:srgbClr val="000000"/>
      </a:dk1>
      <a:lt1>
        <a:srgbClr val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FFFFFF"/>
      </a:accent3>
      <a:accent4>
        <a:srgbClr val="000000"/>
      </a:accent4>
      <a:accent5>
        <a:srgbClr val="AEC7D0"/>
      </a:accent5>
      <a:accent6>
        <a:srgbClr val="E6A608"/>
      </a:accent6>
      <a:hlink>
        <a:srgbClr val="8DC765"/>
      </a:hlink>
      <a:folHlink>
        <a:srgbClr val="AA8A14"/>
      </a:folHlink>
    </a:clrScheme>
    <a:fontScheme name="1_climru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limrun 1">
        <a:dk1>
          <a:srgbClr val="000000"/>
        </a:dk1>
        <a:lt1>
          <a:srgbClr val="FFFFFF"/>
        </a:lt1>
        <a:dk2>
          <a:srgbClr val="4F271C"/>
        </a:dk2>
        <a:lt2>
          <a:srgbClr val="E7DEC9"/>
        </a:lt2>
        <a:accent1>
          <a:srgbClr val="3891A7"/>
        </a:accent1>
        <a:accent2>
          <a:srgbClr val="FEB80A"/>
        </a:accent2>
        <a:accent3>
          <a:srgbClr val="FFFFFF"/>
        </a:accent3>
        <a:accent4>
          <a:srgbClr val="000000"/>
        </a:accent4>
        <a:accent5>
          <a:srgbClr val="AEC7D0"/>
        </a:accent5>
        <a:accent6>
          <a:srgbClr val="E6A608"/>
        </a:accent6>
        <a:hlink>
          <a:srgbClr val="8DC765"/>
        </a:hlink>
        <a:folHlink>
          <a:srgbClr val="AA8A1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6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climrun">
  <a:themeElements>
    <a:clrScheme name="4_climrun 1">
      <a:dk1>
        <a:srgbClr val="000000"/>
      </a:dk1>
      <a:lt1>
        <a:srgbClr val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FFFFFF"/>
      </a:accent3>
      <a:accent4>
        <a:srgbClr val="000000"/>
      </a:accent4>
      <a:accent5>
        <a:srgbClr val="AEC7D0"/>
      </a:accent5>
      <a:accent6>
        <a:srgbClr val="E6A608"/>
      </a:accent6>
      <a:hlink>
        <a:srgbClr val="8DC765"/>
      </a:hlink>
      <a:folHlink>
        <a:srgbClr val="AA8A14"/>
      </a:folHlink>
    </a:clrScheme>
    <a:fontScheme name="4_climru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limrun 1">
        <a:dk1>
          <a:srgbClr val="000000"/>
        </a:dk1>
        <a:lt1>
          <a:srgbClr val="FFFFFF"/>
        </a:lt1>
        <a:dk2>
          <a:srgbClr val="4F271C"/>
        </a:dk2>
        <a:lt2>
          <a:srgbClr val="E7DEC9"/>
        </a:lt2>
        <a:accent1>
          <a:srgbClr val="3891A7"/>
        </a:accent1>
        <a:accent2>
          <a:srgbClr val="FEB80A"/>
        </a:accent2>
        <a:accent3>
          <a:srgbClr val="FFFFFF"/>
        </a:accent3>
        <a:accent4>
          <a:srgbClr val="000000"/>
        </a:accent4>
        <a:accent5>
          <a:srgbClr val="AEC7D0"/>
        </a:accent5>
        <a:accent6>
          <a:srgbClr val="E6A608"/>
        </a:accent6>
        <a:hlink>
          <a:srgbClr val="8DC765"/>
        </a:hlink>
        <a:folHlink>
          <a:srgbClr val="AA8A1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</TotalTime>
  <Words>489</Words>
  <Application>Microsoft Office PowerPoint</Application>
  <PresentationFormat>Presentazione su schermo (4:3)</PresentationFormat>
  <Paragraphs>98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7</vt:i4>
      </vt:variant>
      <vt:variant>
        <vt:lpstr>Titoli diapositive</vt:lpstr>
      </vt:variant>
      <vt:variant>
        <vt:i4>8</vt:i4>
      </vt:variant>
    </vt:vector>
  </HeadingPairs>
  <TitlesOfParts>
    <vt:vector size="15" baseType="lpstr">
      <vt:lpstr>1_climrun</vt:lpstr>
      <vt:lpstr>2_Default Design</vt:lpstr>
      <vt:lpstr>3_Default Design</vt:lpstr>
      <vt:lpstr>5_Default Design</vt:lpstr>
      <vt:lpstr>6_Default Design</vt:lpstr>
      <vt:lpstr>1_Default Design</vt:lpstr>
      <vt:lpstr>4_climrun</vt:lpstr>
      <vt:lpstr>Key CLIM-RUN stages</vt:lpstr>
      <vt:lpstr>WP4/project level planning</vt:lpstr>
      <vt:lpstr>Consolidation and collective  review / assessment</vt:lpstr>
      <vt:lpstr>Feedback on products</vt:lpstr>
      <vt:lpstr>Next steps for CLIM-RUN: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Clare Goodess (ENV)</dc:creator>
  <cp:lastModifiedBy> </cp:lastModifiedBy>
  <cp:revision>46</cp:revision>
  <cp:lastPrinted>2013-05-24T13:37:19Z</cp:lastPrinted>
  <dcterms:created xsi:type="dcterms:W3CDTF">2006-08-16T00:00:00Z</dcterms:created>
  <dcterms:modified xsi:type="dcterms:W3CDTF">2013-07-24T12:20:24Z</dcterms:modified>
</cp:coreProperties>
</file>