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6" r:id="rId2"/>
    <p:sldId id="277" r:id="rId3"/>
    <p:sldId id="297" r:id="rId4"/>
    <p:sldId id="302" r:id="rId5"/>
    <p:sldId id="263" r:id="rId6"/>
    <p:sldId id="282" r:id="rId7"/>
    <p:sldId id="298" r:id="rId8"/>
    <p:sldId id="299" r:id="rId9"/>
    <p:sldId id="300" r:id="rId10"/>
    <p:sldId id="301" r:id="rId11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71" autoAdjust="0"/>
  </p:normalViewPr>
  <p:slideViewPr>
    <p:cSldViewPr>
      <p:cViewPr>
        <p:scale>
          <a:sx n="75" d="100"/>
          <a:sy n="75" d="100"/>
        </p:scale>
        <p:origin x="-1680" y="-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450B2-8C01-4217-ADD9-6226FBA80E5C}" type="datetimeFigureOut">
              <a:rPr lang="it-IT" smtClean="0"/>
              <a:t>7/3/13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C3D9C-81C7-45FD-942E-2AF8F7AF492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403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/>
          <p:cNvSpPr txBox="1">
            <a:spLocks noChangeArrowheads="1"/>
          </p:cNvSpPr>
          <p:nvPr/>
        </p:nvSpPr>
        <p:spPr bwMode="auto">
          <a:xfrm>
            <a:off x="1132946" y="756562"/>
            <a:ext cx="4531783" cy="372076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476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476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GB" sz="1800">
              <a:solidFill>
                <a:srgbClr val="FFFFFF"/>
              </a:solidFill>
              <a:latin typeface="Calibri" charset="0"/>
              <a:cs typeface="MS Gothic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767" y="4715153"/>
            <a:ext cx="5425552" cy="44549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t-IT" b="1">
                <a:latin typeface="Calibri" charset="0"/>
                <a:ea typeface="ＭＳ Ｐゴシック" charset="0"/>
                <a:cs typeface="ＭＳ Ｐゴシック" charset="0"/>
              </a:rPr>
              <a:t>RD&amp;D, Research, Development and Demonstration</a:t>
            </a:r>
            <a:endParaRPr lang="it-IT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420" name="Segnaposto piè di pagina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200">
              <a:latin typeface="Calibri" charset="0"/>
            </a:endParaRPr>
          </a:p>
        </p:txBody>
      </p:sp>
      <p:sp>
        <p:nvSpPr>
          <p:cNvPr id="60421" name="Segnaposto numero diapositiva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2460202-76E7-5448-8182-0D40D5EE1D28}" type="slidenum">
              <a:rPr lang="en-US" sz="1200">
                <a:latin typeface="Calibri" charset="0"/>
              </a:rPr>
              <a:pPr eaLnBrk="1" hangingPunct="1"/>
              <a:t>2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1AE8-DEAA-456C-B148-6F3D05219E01}" type="datetime1">
              <a:rPr lang="it-IT" smtClean="0"/>
              <a:t>7/3/13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987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A9B5-3CF5-4818-B6BB-88D7D0E9DC72}" type="datetime1">
              <a:rPr lang="it-IT" smtClean="0"/>
              <a:t>7/3/13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107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97DC-7196-40FE-A163-F31BF490A66F}" type="datetime1">
              <a:rPr lang="it-IT" smtClean="0"/>
              <a:t>7/3/13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8895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DA31-0D03-487F-A956-F744E61F81A0}" type="datetime1">
              <a:rPr lang="it-IT" smtClean="0"/>
              <a:t>7/3/13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868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D9C86-4DFB-485A-907F-98D158AFE9D3}" type="datetime1">
              <a:rPr lang="it-IT" smtClean="0"/>
              <a:t>7/3/13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701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106C5-63DF-4D3B-99D8-3D6F4A8E14E2}" type="datetime1">
              <a:rPr lang="it-IT" smtClean="0"/>
              <a:t>7/3/13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9828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2A447-D28E-49E5-9FC8-E29509C5A44E}" type="datetime1">
              <a:rPr lang="it-IT" smtClean="0"/>
              <a:t>7/3/13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1649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7D3D9-51D8-434D-A4DC-3F9DE4A8A639}" type="datetime1">
              <a:rPr lang="it-IT" smtClean="0"/>
              <a:t>7/3/13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679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308B-0577-4EB7-AFA0-73E7D2F9B2AF}" type="datetime1">
              <a:rPr lang="it-IT" smtClean="0"/>
              <a:t>7/3/13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910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20285-D9EB-4C34-9524-5D77ACA5F647}" type="datetime1">
              <a:rPr lang="it-IT" smtClean="0"/>
              <a:t>7/3/13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617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C1486-2FCD-4753-BB86-A608116034A5}" type="datetime1">
              <a:rPr lang="it-IT" smtClean="0"/>
              <a:t>7/3/13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4035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03634-9A83-4D6B-9FDB-38E8FC3009CF}" type="datetime1">
              <a:rPr lang="it-IT" smtClean="0"/>
              <a:t>7/3/13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A1167-181F-430C-AA3E-0F578D4FF9A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406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jpeg"/><Relationship Id="rId8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3"/>
          <p:cNvSpPr txBox="1">
            <a:spLocks noChangeArrowheads="1"/>
          </p:cNvSpPr>
          <p:nvPr/>
        </p:nvSpPr>
        <p:spPr bwMode="auto">
          <a:xfrm>
            <a:off x="431032" y="2636912"/>
            <a:ext cx="8712968" cy="40868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1" tIns="42448" rIns="81631" bIns="42448">
            <a:spAutoFit/>
          </a:bodyPr>
          <a:lstStyle>
            <a:lvl1pPr defTabSz="4492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492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b="1" dirty="0">
                <a:latin typeface="Calibri" charset="0"/>
              </a:rPr>
              <a:t>Vincenzo </a:t>
            </a:r>
            <a:r>
              <a:rPr lang="en-US" b="1" dirty="0" err="1">
                <a:latin typeface="Calibri" charset="0"/>
              </a:rPr>
              <a:t>Artale</a:t>
            </a:r>
            <a:r>
              <a:rPr lang="en-US" b="1" dirty="0">
                <a:latin typeface="Calibri" charset="0"/>
              </a:rPr>
              <a:t> </a:t>
            </a:r>
            <a:r>
              <a:rPr lang="en-US" sz="1800" dirty="0">
                <a:latin typeface="Calibri" charset="0"/>
              </a:rPr>
              <a:t/>
            </a:r>
            <a:br>
              <a:rPr lang="en-US" sz="1800" dirty="0">
                <a:latin typeface="Calibri" charset="0"/>
              </a:rPr>
            </a:br>
            <a:r>
              <a:rPr lang="en-US" sz="1800" dirty="0">
                <a:latin typeface="Calibri" charset="0"/>
              </a:rPr>
              <a:t>(</a:t>
            </a:r>
            <a:r>
              <a:rPr kumimoji="1" lang="en-US" sz="1800" i="1" dirty="0">
                <a:latin typeface="Calibri" charset="0"/>
                <a:cs typeface="MS Gothic" charset="0"/>
              </a:rPr>
              <a:t>v</a:t>
            </a:r>
            <a:r>
              <a:rPr kumimoji="1" lang="it-IT" sz="1800" i="1" dirty="0" err="1">
                <a:latin typeface="Calibri" charset="0"/>
                <a:cs typeface="MS Gothic" charset="0"/>
              </a:rPr>
              <a:t>incenzo.artale@enea.it</a:t>
            </a:r>
            <a:r>
              <a:rPr kumimoji="1" lang="it-IT" sz="1800" dirty="0">
                <a:latin typeface="Calibri" charset="0"/>
                <a:cs typeface="MS Gothic" charset="0"/>
              </a:rPr>
              <a:t>)</a:t>
            </a:r>
            <a:endParaRPr lang="en-US" sz="1800" b="1" dirty="0">
              <a:latin typeface="Calibri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US" sz="1800" b="1" dirty="0">
                <a:latin typeface="Calibri" charset="0"/>
              </a:rPr>
              <a:t>ENEA</a:t>
            </a: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it-IT" sz="1800" b="1" dirty="0">
                <a:latin typeface="Calibri" charset="0"/>
              </a:rPr>
              <a:t>Energy and Environment </a:t>
            </a:r>
            <a:r>
              <a:rPr lang="it-IT" sz="1800" b="1" dirty="0" err="1">
                <a:latin typeface="Calibri" charset="0"/>
              </a:rPr>
              <a:t>Modeling</a:t>
            </a:r>
            <a:r>
              <a:rPr lang="it-IT" sz="1800" b="1" dirty="0">
                <a:latin typeface="Calibri" charset="0"/>
              </a:rPr>
              <a:t>, </a:t>
            </a: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it-IT" sz="1800" b="1" dirty="0">
                <a:latin typeface="Calibri" charset="0"/>
              </a:rPr>
              <a:t>ENEA Technical Unit</a:t>
            </a: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US" sz="1800" dirty="0">
                <a:latin typeface="Calibri" charset="0"/>
              </a:rPr>
              <a:t>(UTMEA, </a:t>
            </a:r>
            <a:r>
              <a:rPr lang="en-US" sz="1800" i="1" dirty="0">
                <a:latin typeface="Calibri" charset="0"/>
              </a:rPr>
              <a:t>http://</a:t>
            </a:r>
            <a:r>
              <a:rPr lang="en-US" sz="1800" i="1" dirty="0" err="1">
                <a:latin typeface="Calibri" charset="0"/>
              </a:rPr>
              <a:t>utmea.enea.it</a:t>
            </a:r>
            <a:r>
              <a:rPr lang="en-US" sz="1800" i="1" dirty="0">
                <a:latin typeface="Calibri" charset="0"/>
              </a:rPr>
              <a:t>/</a:t>
            </a:r>
            <a:r>
              <a:rPr lang="en-US" sz="1800" dirty="0">
                <a:latin typeface="Calibri" charset="0"/>
              </a:rPr>
              <a:t>)</a:t>
            </a:r>
          </a:p>
          <a:p>
            <a:pPr algn="ctr" eaLnBrk="1" hangingPunct="1">
              <a:buClr>
                <a:srgbClr val="000000"/>
              </a:buClr>
              <a:buSzPct val="100000"/>
            </a:pPr>
            <a:r>
              <a:rPr lang="en-US" sz="1800" dirty="0">
                <a:latin typeface="Calibri" charset="0"/>
              </a:rPr>
              <a:t>CR </a:t>
            </a:r>
            <a:r>
              <a:rPr lang="en-US" sz="1800" dirty="0" err="1">
                <a:latin typeface="Calibri" charset="0"/>
              </a:rPr>
              <a:t>Casaccia</a:t>
            </a:r>
            <a:r>
              <a:rPr lang="en-US" sz="1800" dirty="0">
                <a:latin typeface="Calibri" charset="0"/>
              </a:rPr>
              <a:t>, Rome (Italy</a:t>
            </a:r>
            <a:r>
              <a:rPr lang="en-US" sz="1800" dirty="0" smtClean="0">
                <a:latin typeface="Calibri" charset="0"/>
              </a:rPr>
              <a:t>)</a:t>
            </a: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en-US" sz="1200" dirty="0" smtClean="0">
              <a:latin typeface="Calibri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it-IT" sz="2200" b="1" dirty="0">
              <a:solidFill>
                <a:srgbClr val="B37700"/>
              </a:solidFill>
              <a:latin typeface="Calibri" charset="0"/>
              <a:cs typeface="MS Gothic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it-IT" sz="2200" b="1" dirty="0">
              <a:solidFill>
                <a:srgbClr val="0000FF"/>
              </a:solidFill>
              <a:latin typeface="Calibri" charset="0"/>
              <a:cs typeface="MS Gothic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it-IT" sz="1800" b="1" dirty="0">
              <a:solidFill>
                <a:srgbClr val="B37700"/>
              </a:solidFill>
              <a:latin typeface="Calibri" charset="0"/>
              <a:cs typeface="MS Gothic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it-IT" sz="1800" b="1" dirty="0">
              <a:solidFill>
                <a:srgbClr val="B37700"/>
              </a:solidFill>
              <a:latin typeface="Calibri" charset="0"/>
              <a:cs typeface="MS Gothic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</a:pPr>
            <a:endParaRPr lang="it-IT" sz="1800" b="1" dirty="0">
              <a:solidFill>
                <a:srgbClr val="0000FF"/>
              </a:solidFill>
              <a:latin typeface="Verdana" charset="0"/>
              <a:cs typeface="MS Gothic" charset="0"/>
            </a:endParaRPr>
          </a:p>
        </p:txBody>
      </p:sp>
      <p:sp>
        <p:nvSpPr>
          <p:cNvPr id="58371" name="Rettangolo 5"/>
          <p:cNvSpPr>
            <a:spLocks noChangeArrowheads="1"/>
          </p:cNvSpPr>
          <p:nvPr/>
        </p:nvSpPr>
        <p:spPr bwMode="auto">
          <a:xfrm>
            <a:off x="2411288" y="1035893"/>
            <a:ext cx="6553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 b="1" dirty="0">
                <a:solidFill>
                  <a:schemeClr val="bg1"/>
                </a:solidFill>
                <a:latin typeface="Calibri" charset="0"/>
              </a:rPr>
              <a:t>Research and Technology activities at </a:t>
            </a:r>
          </a:p>
          <a:p>
            <a:pPr algn="ctr"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 b="1" dirty="0" smtClean="0">
                <a:solidFill>
                  <a:schemeClr val="bg1"/>
                </a:solidFill>
                <a:latin typeface="Calibri" charset="0"/>
              </a:rPr>
              <a:t>ENEA ORIENTED TO CLIMATE SERVICE</a:t>
            </a:r>
            <a:endParaRPr lang="en-US" sz="2400" b="1" dirty="0">
              <a:solidFill>
                <a:schemeClr val="bg1"/>
              </a:solidFill>
              <a:latin typeface="Calibri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 dirty="0"/>
              <a:t/>
            </a:r>
            <a:br>
              <a:rPr lang="en-US" sz="24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pic>
        <p:nvPicPr>
          <p:cNvPr id="57348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916832"/>
            <a:ext cx="2289175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7" t="7651" r="5197"/>
          <a:stretch>
            <a:fillRect/>
          </a:stretch>
        </p:blipFill>
        <p:spPr bwMode="auto">
          <a:xfrm>
            <a:off x="376064" y="1988840"/>
            <a:ext cx="29718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1440160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5" descr="lmp_bann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029200"/>
            <a:ext cx="8572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8" descr="reg_mit_bi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65104"/>
            <a:ext cx="2115406" cy="2173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main area of research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SzPct val="100000"/>
              <a:buBlip>
                <a:blip r:embed="rId2"/>
              </a:buBlip>
            </a:pPr>
            <a:r>
              <a:rPr lang="it-IT" dirty="0"/>
              <a:t>The </a:t>
            </a:r>
            <a:r>
              <a:rPr lang="it-IT" b="1" dirty="0"/>
              <a:t>City </a:t>
            </a:r>
            <a:r>
              <a:rPr lang="it-IT" b="1" dirty="0" err="1"/>
              <a:t>Modeling</a:t>
            </a:r>
            <a:r>
              <a:rPr lang="it-IT" b="1" dirty="0"/>
              <a:t> </a:t>
            </a:r>
            <a:r>
              <a:rPr lang="it-IT" dirty="0" smtClean="0"/>
              <a:t> </a:t>
            </a:r>
            <a:r>
              <a:rPr lang="it-IT" dirty="0" err="1"/>
              <a:t>develops</a:t>
            </a:r>
            <a:r>
              <a:rPr lang="it-IT" dirty="0"/>
              <a:t> a model-</a:t>
            </a:r>
            <a:r>
              <a:rPr lang="it-IT" dirty="0" err="1"/>
              <a:t>based</a:t>
            </a:r>
            <a:r>
              <a:rPr lang="it-IT" dirty="0"/>
              <a:t> </a:t>
            </a:r>
            <a:r>
              <a:rPr lang="it-IT" dirty="0" err="1"/>
              <a:t>approach</a:t>
            </a:r>
            <a:r>
              <a:rPr lang="it-IT" dirty="0"/>
              <a:t> on the scale of the </a:t>
            </a:r>
            <a:r>
              <a:rPr lang="it-IT" dirty="0" err="1"/>
              <a:t>whole</a:t>
            </a:r>
            <a:r>
              <a:rPr lang="it-IT" dirty="0"/>
              <a:t> </a:t>
            </a:r>
            <a:r>
              <a:rPr lang="it-IT" dirty="0" smtClean="0"/>
              <a:t>city,</a:t>
            </a:r>
            <a:endParaRPr lang="it-IT" dirty="0"/>
          </a:p>
          <a:p>
            <a:pPr>
              <a:buSzPct val="100000"/>
              <a:buBlip>
                <a:blip r:embed="rId2"/>
              </a:buBlip>
            </a:pPr>
            <a:r>
              <a:rPr lang="it-IT" dirty="0"/>
              <a:t>The </a:t>
            </a:r>
            <a:r>
              <a:rPr lang="it-IT" dirty="0" err="1"/>
              <a:t>sector</a:t>
            </a:r>
            <a:r>
              <a:rPr lang="it-IT" dirty="0"/>
              <a:t> </a:t>
            </a:r>
            <a:r>
              <a:rPr lang="it-IT" b="1" dirty="0"/>
              <a:t>Urban Networks </a:t>
            </a:r>
            <a:r>
              <a:rPr lang="it-IT" dirty="0" err="1"/>
              <a:t>has</a:t>
            </a:r>
            <a:r>
              <a:rPr lang="it-IT" dirty="0"/>
              <a:t> the </a:t>
            </a:r>
            <a:r>
              <a:rPr lang="it-IT" dirty="0" err="1"/>
              <a:t>objective</a:t>
            </a:r>
            <a:r>
              <a:rPr lang="it-IT" dirty="0"/>
              <a:t> of </a:t>
            </a:r>
            <a:r>
              <a:rPr lang="it-IT" dirty="0" err="1"/>
              <a:t>intelligent</a:t>
            </a:r>
            <a:r>
              <a:rPr lang="it-IT" dirty="0"/>
              <a:t> and </a:t>
            </a:r>
            <a:r>
              <a:rPr lang="it-IT" dirty="0" err="1"/>
              <a:t>efficient</a:t>
            </a:r>
            <a:r>
              <a:rPr lang="it-IT" dirty="0"/>
              <a:t> management of </a:t>
            </a:r>
            <a:r>
              <a:rPr lang="it-IT" dirty="0" err="1"/>
              <a:t>energy</a:t>
            </a:r>
            <a:r>
              <a:rPr lang="it-IT" dirty="0"/>
              <a:t> networks and </a:t>
            </a:r>
            <a:r>
              <a:rPr lang="it-IT" dirty="0" err="1"/>
              <a:t>urban</a:t>
            </a:r>
            <a:r>
              <a:rPr lang="it-IT" dirty="0"/>
              <a:t> utilities (</a:t>
            </a:r>
            <a:r>
              <a:rPr lang="it-IT" dirty="0" err="1"/>
              <a:t>electrical</a:t>
            </a:r>
            <a:r>
              <a:rPr lang="it-IT" dirty="0"/>
              <a:t>, </a:t>
            </a:r>
            <a:r>
              <a:rPr lang="it-IT" dirty="0" err="1"/>
              <a:t>thermal</a:t>
            </a:r>
            <a:r>
              <a:rPr lang="it-IT" dirty="0"/>
              <a:t>, </a:t>
            </a:r>
            <a:r>
              <a:rPr lang="it-IT" dirty="0" err="1"/>
              <a:t>digital</a:t>
            </a:r>
            <a:r>
              <a:rPr lang="it-IT" dirty="0"/>
              <a:t> </a:t>
            </a:r>
            <a:r>
              <a:rPr lang="it-IT" dirty="0" err="1"/>
              <a:t>services</a:t>
            </a:r>
            <a:r>
              <a:rPr lang="it-IT" dirty="0"/>
              <a:t>, </a:t>
            </a:r>
            <a:r>
              <a:rPr lang="it-IT" dirty="0" err="1" smtClean="0"/>
              <a:t>transport</a:t>
            </a:r>
            <a:r>
              <a:rPr lang="it-IT" dirty="0" smtClean="0"/>
              <a:t>….) and </a:t>
            </a:r>
            <a:r>
              <a:rPr lang="it-IT" dirty="0"/>
              <a:t>to </a:t>
            </a:r>
            <a:r>
              <a:rPr lang="it-IT" dirty="0" err="1"/>
              <a:t>offer</a:t>
            </a:r>
            <a:r>
              <a:rPr lang="it-IT" dirty="0"/>
              <a:t> new </a:t>
            </a:r>
            <a:r>
              <a:rPr lang="it-IT" dirty="0" err="1"/>
              <a:t>services</a:t>
            </a:r>
            <a:r>
              <a:rPr lang="it-IT" dirty="0"/>
              <a:t> for the </a:t>
            </a:r>
            <a:r>
              <a:rPr lang="it-IT" dirty="0" err="1"/>
              <a:t>citizen</a:t>
            </a:r>
            <a:r>
              <a:rPr lang="it-IT" dirty="0"/>
              <a:t> and for the utilities of the </a:t>
            </a:r>
            <a:r>
              <a:rPr lang="it-IT" dirty="0" smtClean="0"/>
              <a:t>city,</a:t>
            </a:r>
            <a:endParaRPr lang="it-IT" dirty="0"/>
          </a:p>
          <a:p>
            <a:pPr>
              <a:buSzPct val="100000"/>
              <a:buBlip>
                <a:blip r:embed="rId2"/>
              </a:buBlip>
            </a:pPr>
            <a:r>
              <a:rPr lang="it-IT" dirty="0"/>
              <a:t>The </a:t>
            </a:r>
            <a:r>
              <a:rPr lang="it-IT" b="1" dirty="0"/>
              <a:t>Smart </a:t>
            </a:r>
            <a:r>
              <a:rPr lang="it-IT" b="1" dirty="0" err="1"/>
              <a:t>Buildings</a:t>
            </a:r>
            <a:r>
              <a:rPr lang="it-IT" b="1" dirty="0"/>
              <a:t> </a:t>
            </a:r>
            <a:r>
              <a:rPr lang="it-IT" dirty="0" err="1"/>
              <a:t>sector</a:t>
            </a:r>
            <a:r>
              <a:rPr lang="it-IT" dirty="0"/>
              <a:t> </a:t>
            </a:r>
            <a:r>
              <a:rPr lang="it-IT" dirty="0" err="1"/>
              <a:t>aims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developing</a:t>
            </a:r>
            <a:r>
              <a:rPr lang="it-IT" dirty="0"/>
              <a:t> an </a:t>
            </a:r>
            <a:r>
              <a:rPr lang="it-IT" dirty="0" err="1"/>
              <a:t>optimal</a:t>
            </a:r>
            <a:r>
              <a:rPr lang="it-IT" dirty="0"/>
              <a:t> design and management of the building to reduce </a:t>
            </a:r>
            <a:r>
              <a:rPr lang="it-IT" dirty="0" smtClean="0"/>
              <a:t>the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consumption</a:t>
            </a:r>
            <a:r>
              <a:rPr lang="it-IT" dirty="0" smtClean="0"/>
              <a:t>,</a:t>
            </a:r>
            <a:endParaRPr lang="it-IT" dirty="0"/>
          </a:p>
          <a:p>
            <a:pPr>
              <a:buSzPct val="100000"/>
              <a:buBlip>
                <a:blip r:embed="rId2"/>
              </a:buBlip>
            </a:pPr>
            <a:r>
              <a:rPr lang="it-IT" dirty="0"/>
              <a:t>The </a:t>
            </a:r>
            <a:r>
              <a:rPr lang="it-IT" b="1" dirty="0"/>
              <a:t>Supply Technologies </a:t>
            </a:r>
            <a:r>
              <a:rPr lang="it-IT" dirty="0" err="1"/>
              <a:t>sector</a:t>
            </a:r>
            <a:r>
              <a:rPr lang="it-IT" dirty="0"/>
              <a:t> </a:t>
            </a:r>
            <a:r>
              <a:rPr lang="it-IT" dirty="0" err="1"/>
              <a:t>where</a:t>
            </a:r>
            <a:r>
              <a:rPr lang="it-IT" dirty="0"/>
              <a:t> </a:t>
            </a:r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more </a:t>
            </a:r>
            <a:r>
              <a:rPr lang="it-IT" dirty="0" err="1"/>
              <a:t>focused</a:t>
            </a:r>
            <a:r>
              <a:rPr lang="it-IT" dirty="0"/>
              <a:t> on the </a:t>
            </a:r>
            <a:r>
              <a:rPr lang="it-IT" dirty="0" err="1"/>
              <a:t>components</a:t>
            </a:r>
            <a:r>
              <a:rPr lang="it-IT" dirty="0"/>
              <a:t> and </a:t>
            </a:r>
            <a:r>
              <a:rPr lang="it-IT" dirty="0" err="1"/>
              <a:t>especially</a:t>
            </a:r>
            <a:r>
              <a:rPr lang="it-IT" dirty="0"/>
              <a:t> on </a:t>
            </a:r>
            <a:r>
              <a:rPr lang="it-IT" dirty="0" err="1"/>
              <a:t>components</a:t>
            </a:r>
            <a:r>
              <a:rPr lang="it-IT" dirty="0"/>
              <a:t> for the production of </a:t>
            </a:r>
            <a:r>
              <a:rPr lang="it-IT" dirty="0" err="1"/>
              <a:t>renewable</a:t>
            </a:r>
            <a:r>
              <a:rPr lang="it-IT" dirty="0"/>
              <a:t> </a:t>
            </a:r>
            <a:r>
              <a:rPr lang="it-IT" dirty="0" err="1"/>
              <a:t>energy</a:t>
            </a:r>
            <a:r>
              <a:rPr lang="it-IT" dirty="0"/>
              <a:t> </a:t>
            </a:r>
            <a:r>
              <a:rPr lang="it-IT" dirty="0" err="1"/>
              <a:t>suited</a:t>
            </a:r>
            <a:r>
              <a:rPr lang="it-IT" dirty="0"/>
              <a:t> to the </a:t>
            </a:r>
            <a:r>
              <a:rPr lang="it-IT" dirty="0" err="1"/>
              <a:t>urban</a:t>
            </a:r>
            <a:r>
              <a:rPr lang="it-IT" dirty="0"/>
              <a:t> </a:t>
            </a:r>
            <a:r>
              <a:rPr lang="it-IT" dirty="0" smtClean="0"/>
              <a:t>area </a:t>
            </a:r>
            <a:r>
              <a:rPr lang="it-IT" dirty="0"/>
              <a:t>(</a:t>
            </a:r>
            <a:r>
              <a:rPr lang="it-IT" dirty="0" err="1"/>
              <a:t>heat</a:t>
            </a:r>
            <a:r>
              <a:rPr lang="it-IT" dirty="0"/>
              <a:t> </a:t>
            </a:r>
            <a:r>
              <a:rPr lang="it-IT" dirty="0" err="1"/>
              <a:t>pumps</a:t>
            </a:r>
            <a:r>
              <a:rPr lang="it-IT" dirty="0"/>
              <a:t>, solar </a:t>
            </a:r>
            <a:r>
              <a:rPr lang="it-IT" dirty="0" err="1"/>
              <a:t>energy</a:t>
            </a:r>
            <a:r>
              <a:rPr lang="it-IT" dirty="0"/>
              <a:t>, </a:t>
            </a:r>
            <a:r>
              <a:rPr lang="it-IT" dirty="0" err="1"/>
              <a:t>biomass</a:t>
            </a:r>
            <a:r>
              <a:rPr lang="it-IT" dirty="0"/>
              <a:t>, </a:t>
            </a:r>
            <a:r>
              <a:rPr lang="it-IT" dirty="0" err="1"/>
              <a:t>geothermal</a:t>
            </a:r>
            <a:r>
              <a:rPr lang="it-IT" dirty="0"/>
              <a:t>, </a:t>
            </a:r>
            <a:r>
              <a:rPr lang="it-IT" dirty="0" err="1"/>
              <a:t>waste</a:t>
            </a:r>
            <a:r>
              <a:rPr lang="it-IT" dirty="0"/>
              <a:t> </a:t>
            </a:r>
            <a:r>
              <a:rPr lang="it-IT" dirty="0" err="1"/>
              <a:t>valorisation</a:t>
            </a:r>
            <a:r>
              <a:rPr lang="it-IT" dirty="0"/>
              <a:t>, </a:t>
            </a:r>
            <a:r>
              <a:rPr lang="it-IT" dirty="0" err="1" smtClean="0"/>
              <a:t>wind-energy</a:t>
            </a:r>
            <a:r>
              <a:rPr lang="it-IT" dirty="0" smtClean="0"/>
              <a:t>….)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3283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olo 5"/>
          <p:cNvSpPr>
            <a:spLocks noGrp="1"/>
          </p:cNvSpPr>
          <p:nvPr>
            <p:ph type="ctrTitle"/>
          </p:nvPr>
        </p:nvSpPr>
        <p:spPr>
          <a:xfrm>
            <a:off x="152400" y="-3810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libri" charset="0"/>
                <a:cs typeface="MS Gothic" charset="0"/>
              </a:rPr>
              <a:t>ENEA mission on climate issue:</a:t>
            </a:r>
            <a:endParaRPr lang="en-US" dirty="0">
              <a:latin typeface="Calibri" charset="0"/>
              <a:cs typeface="MS Gothic" charset="0"/>
            </a:endParaRPr>
          </a:p>
        </p:txBody>
      </p:sp>
      <p:sp>
        <p:nvSpPr>
          <p:cNvPr id="59395" name="Sottotitolo 6"/>
          <p:cNvSpPr>
            <a:spLocks noGrp="1"/>
          </p:cNvSpPr>
          <p:nvPr>
            <p:ph type="subTitle" idx="1"/>
          </p:nvPr>
        </p:nvSpPr>
        <p:spPr>
          <a:xfrm>
            <a:off x="899592" y="836712"/>
            <a:ext cx="7825680" cy="5334000"/>
          </a:xfrm>
        </p:spPr>
        <p:txBody>
          <a:bodyPr>
            <a:noAutofit/>
          </a:bodyPr>
          <a:lstStyle/>
          <a:p>
            <a:pPr marL="342900" indent="-342900" algn="just">
              <a:buSzPct val="100000"/>
              <a:buBlip>
                <a:blip r:embed="rId3"/>
              </a:buBlip>
            </a:pP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To understand and predict changes in Earth’s environment by:</a:t>
            </a:r>
          </a:p>
          <a:p>
            <a:pPr algn="just">
              <a:buSzPct val="100000"/>
            </a:pPr>
            <a:r>
              <a:rPr lang="en-US" sz="2400" dirty="0">
                <a:solidFill>
                  <a:srgbClr val="000000"/>
                </a:solidFill>
                <a:latin typeface="Calibri" charset="0"/>
                <a:cs typeface="MS Gothic" charset="0"/>
              </a:rPr>
              <a:t>The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analysis</a:t>
            </a:r>
            <a:r>
              <a:rPr lang="en-US" sz="2400" dirty="0">
                <a:solidFill>
                  <a:srgbClr val="000000"/>
                </a:solidFill>
                <a:latin typeface="Calibri" charset="0"/>
                <a:cs typeface="MS Gothic" charset="0"/>
              </a:rPr>
              <a:t> of in situ and satellite data and developing numerical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climate</a:t>
            </a:r>
            <a:r>
              <a:rPr lang="en-US" sz="2400" dirty="0">
                <a:solidFill>
                  <a:srgbClr val="000000"/>
                </a:solidFill>
                <a:latin typeface="Calibri" charset="0"/>
                <a:cs typeface="MS Gothic" charset="0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modeling</a:t>
            </a:r>
            <a:r>
              <a:rPr lang="en-US" sz="2400" dirty="0">
                <a:solidFill>
                  <a:srgbClr val="000000"/>
                </a:solidFill>
                <a:latin typeface="Calibri" charset="0"/>
                <a:cs typeface="MS Gothic" charset="0"/>
              </a:rPr>
              <a:t> of the Earth Systems and in particular of the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Mediterranean Region</a:t>
            </a:r>
            <a:r>
              <a:rPr lang="en-US" sz="2400" b="1" dirty="0" smtClean="0">
                <a:solidFill>
                  <a:srgbClr val="000000"/>
                </a:solidFill>
                <a:latin typeface="Calibri" charset="0"/>
                <a:cs typeface="MS Gothic" charset="0"/>
              </a:rPr>
              <a:t>;</a:t>
            </a:r>
            <a:endParaRPr lang="en-US" sz="2400" dirty="0">
              <a:solidFill>
                <a:srgbClr val="000000"/>
              </a:solidFill>
              <a:latin typeface="Calibri" charset="0"/>
              <a:cs typeface="MS Gothic" charset="0"/>
            </a:endParaRPr>
          </a:p>
          <a:p>
            <a:pPr marL="342900" indent="-342900" algn="just">
              <a:buSzPct val="100000"/>
              <a:buBlip>
                <a:blip r:embed="rId3"/>
              </a:buBlip>
            </a:pP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To conserve and manage natural resources by:</a:t>
            </a:r>
          </a:p>
          <a:p>
            <a:pPr algn="just">
              <a:buSzPct val="100000"/>
            </a:pPr>
            <a:r>
              <a:rPr lang="en-US" sz="2400" dirty="0">
                <a:solidFill>
                  <a:srgbClr val="000000"/>
                </a:solidFill>
                <a:latin typeface="Calibri" charset="0"/>
                <a:cs typeface="MS Gothic" charset="0"/>
              </a:rPr>
              <a:t>The development of modeling tools/technological platform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to fill the gap</a:t>
            </a:r>
            <a:r>
              <a:rPr lang="en-US" sz="2400" dirty="0">
                <a:solidFill>
                  <a:srgbClr val="000000"/>
                </a:solidFill>
                <a:latin typeface="Calibri" charset="0"/>
                <a:cs typeface="MS Gothic" charset="0"/>
              </a:rPr>
              <a:t> between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RD&amp;D results</a:t>
            </a:r>
            <a:r>
              <a:rPr lang="en-US" sz="2400" dirty="0">
                <a:solidFill>
                  <a:srgbClr val="000000"/>
                </a:solidFill>
                <a:latin typeface="Calibri" charset="0"/>
                <a:cs typeface="MS Gothic" charset="0"/>
              </a:rPr>
              <a:t> and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market applications</a:t>
            </a:r>
            <a:r>
              <a:rPr lang="en-US" sz="2400" b="1" dirty="0" smtClean="0">
                <a:solidFill>
                  <a:srgbClr val="000000"/>
                </a:solidFill>
                <a:latin typeface="Calibri" charset="0"/>
                <a:cs typeface="MS Gothic" charset="0"/>
              </a:rPr>
              <a:t>;</a:t>
            </a:r>
            <a:endParaRPr lang="en-US" sz="2400" dirty="0">
              <a:solidFill>
                <a:srgbClr val="000000"/>
              </a:solidFill>
              <a:latin typeface="Calibri" charset="0"/>
              <a:cs typeface="MS Gothic" charset="0"/>
            </a:endParaRPr>
          </a:p>
          <a:p>
            <a:pPr marL="342900" indent="-342900" algn="just">
              <a:buSzPct val="100000"/>
              <a:buBlip>
                <a:blip r:embed="rId3"/>
              </a:buBlip>
            </a:pP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To meet economic, social, and environmental needs by:</a:t>
            </a:r>
          </a:p>
          <a:p>
            <a:pPr algn="just">
              <a:buSzPct val="100000"/>
            </a:pPr>
            <a:r>
              <a:rPr lang="en-US" sz="2400" dirty="0">
                <a:solidFill>
                  <a:srgbClr val="000000"/>
                </a:solidFill>
                <a:latin typeface="Calibri" charset="0"/>
                <a:cs typeface="MS Gothic" charset="0"/>
              </a:rPr>
              <a:t>Elaboration of integrated mitigation and adaptation strategies to mitigate the effects of climate change and to </a:t>
            </a:r>
            <a:r>
              <a:rPr lang="en-US" sz="2400" b="1" dirty="0">
                <a:solidFill>
                  <a:srgbClr val="000000"/>
                </a:solidFill>
                <a:latin typeface="Calibri" charset="0"/>
                <a:cs typeface="MS Gothic" charset="0"/>
              </a:rPr>
              <a:t>keep citizens informed </a:t>
            </a:r>
            <a:r>
              <a:rPr lang="en-US" sz="2400" dirty="0">
                <a:solidFill>
                  <a:srgbClr val="000000"/>
                </a:solidFill>
                <a:latin typeface="Calibri" charset="0"/>
                <a:cs typeface="MS Gothic" charset="0"/>
              </a:rPr>
              <a:t>of the changing environment around them;</a:t>
            </a:r>
          </a:p>
          <a:p>
            <a:pPr algn="just">
              <a:buFont typeface="Wingdings" charset="0"/>
              <a:buChar char="ü"/>
            </a:pPr>
            <a:endParaRPr lang="en-US" sz="2400" dirty="0">
              <a:latin typeface="Calibri" charset="0"/>
              <a:cs typeface="MS 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dirty="0" smtClean="0"/>
              <a:t>limate </a:t>
            </a:r>
            <a:r>
              <a:rPr lang="en-GB" dirty="0"/>
              <a:t>R</a:t>
            </a:r>
            <a:r>
              <a:rPr lang="en-GB" dirty="0" smtClean="0"/>
              <a:t>isk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  <a:buBlip>
                <a:blip r:embed="rId2"/>
              </a:buBlip>
            </a:pPr>
            <a:r>
              <a:rPr lang="en-GB" sz="2400" dirty="0" smtClean="0"/>
              <a:t>the need for more regionally (locally) detailed information of important climate variables (e.g. temperature and precipitation) reducing the </a:t>
            </a:r>
            <a:r>
              <a:rPr lang="en-GB" sz="2400" dirty="0"/>
              <a:t>the uncertainty of the climate response from human forcing</a:t>
            </a:r>
            <a:endParaRPr lang="en-GB" sz="2400" dirty="0" smtClean="0"/>
          </a:p>
          <a:p>
            <a:pPr>
              <a:buSzPct val="100000"/>
              <a:buBlip>
                <a:blip r:embed="rId2"/>
              </a:buBlip>
            </a:pPr>
            <a:r>
              <a:rPr lang="en-GB" sz="2400" dirty="0" smtClean="0"/>
              <a:t>when the integrated assessments is adopted the climate policies must encompass and incorporate increasing the complexity of the integrated system model (ISM)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ENEA - UTMEA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00540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269" b="1269"/>
          <a:stretch>
            <a:fillRect/>
          </a:stretch>
        </p:blipFill>
        <p:spPr>
          <a:xfrm>
            <a:off x="395536" y="2492896"/>
            <a:ext cx="3960440" cy="205873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36712"/>
            <a:ext cx="4368800" cy="543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980728"/>
            <a:ext cx="3624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the ISM at MIT </a:t>
            </a:r>
            <a:endParaRPr lang="en-GB" sz="3600" b="1" dirty="0"/>
          </a:p>
        </p:txBody>
      </p:sp>
      <p:cxnSp>
        <p:nvCxnSpPr>
          <p:cNvPr id="9" name="Elbow Connector 8"/>
          <p:cNvCxnSpPr/>
          <p:nvPr/>
        </p:nvCxnSpPr>
        <p:spPr>
          <a:xfrm>
            <a:off x="1979712" y="4581128"/>
            <a:ext cx="2448272" cy="144016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1560" y="116632"/>
            <a:ext cx="6605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/>
              <a:t>the future evolution of Protheus?</a:t>
            </a:r>
            <a:endParaRPr lang="en-GB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1700808"/>
            <a:ext cx="4281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see Schlosser et al., </a:t>
            </a:r>
            <a:r>
              <a:rPr lang="en-GB" b="1" i="1" dirty="0" err="1" smtClean="0"/>
              <a:t>J.of</a:t>
            </a:r>
            <a:r>
              <a:rPr lang="en-GB" b="1" i="1" dirty="0" smtClean="0"/>
              <a:t> Climate, may 2013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382659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Impacts</a:t>
            </a:r>
            <a:r>
              <a:rPr lang="it-IT" dirty="0"/>
              <a:t> in </a:t>
            </a:r>
            <a:r>
              <a:rPr lang="it-IT" dirty="0" err="1"/>
              <a:t>key</a:t>
            </a:r>
            <a:r>
              <a:rPr lang="it-IT" dirty="0"/>
              <a:t> </a:t>
            </a:r>
            <a:r>
              <a:rPr lang="it-IT" dirty="0" err="1"/>
              <a:t>areas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Here are some examples of the impacts of climate change on Italy in key areas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Energy (Loading of the network)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Tourism (snow cover)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Sea Level Rise (coastal management)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Water Supply (Sanitation) and </a:t>
            </a:r>
            <a:r>
              <a:rPr lang="en-US" b="1" dirty="0" smtClean="0"/>
              <a:t>Hydrology</a:t>
            </a:r>
            <a:r>
              <a:rPr lang="en-US" dirty="0" smtClean="0"/>
              <a:t> of Civil </a:t>
            </a:r>
            <a:r>
              <a:rPr lang="en-US" b="1" dirty="0" smtClean="0"/>
              <a:t>Infrastructures</a:t>
            </a:r>
            <a:r>
              <a:rPr lang="en-US" dirty="0" smtClean="0"/>
              <a:t> and River runoff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Terrestrial ecosystems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ENEA - UTMEA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4035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Box 3"/>
          <p:cNvSpPr txBox="1">
            <a:spLocks noChangeArrowheads="1"/>
          </p:cNvSpPr>
          <p:nvPr/>
        </p:nvSpPr>
        <p:spPr bwMode="auto">
          <a:xfrm>
            <a:off x="683568" y="620688"/>
            <a:ext cx="7848600" cy="5693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it-IT" b="1" dirty="0">
                <a:latin typeface="Calibri" charset="0"/>
              </a:rPr>
              <a:t>DEVELOPMENT OF AN </a:t>
            </a:r>
            <a:r>
              <a:rPr lang="it-IT" b="1" dirty="0" smtClean="0">
                <a:latin typeface="Calibri" charset="0"/>
              </a:rPr>
              <a:t>INTEGRATED SYSTEM</a:t>
            </a:r>
            <a:endParaRPr lang="it-IT" b="1" dirty="0">
              <a:latin typeface="Calibri" charset="0"/>
            </a:endParaRPr>
          </a:p>
          <a:p>
            <a:pPr algn="just" eaLnBrk="1" hangingPunct="1"/>
            <a:endParaRPr lang="it-IT" b="1" dirty="0">
              <a:latin typeface="Calibri" charset="0"/>
            </a:endParaRPr>
          </a:p>
          <a:p>
            <a:pPr marL="342900" indent="-342900" algn="just" eaLnBrk="1" hangingPunct="1">
              <a:buFont typeface="Wingdings" charset="2"/>
              <a:buChar char="ü"/>
            </a:pPr>
            <a:r>
              <a:rPr lang="it-IT" dirty="0" smtClean="0">
                <a:latin typeface="+mn-lt"/>
              </a:rPr>
              <a:t>The </a:t>
            </a:r>
            <a:r>
              <a:rPr lang="it-IT" dirty="0" err="1">
                <a:latin typeface="+mn-lt"/>
              </a:rPr>
              <a:t>technological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systems</a:t>
            </a:r>
            <a:r>
              <a:rPr lang="it-IT" dirty="0">
                <a:latin typeface="+mn-lt"/>
              </a:rPr>
              <a:t>, the </a:t>
            </a:r>
            <a:r>
              <a:rPr lang="it-IT" dirty="0" smtClean="0">
                <a:latin typeface="+mn-lt"/>
              </a:rPr>
              <a:t>"</a:t>
            </a:r>
            <a:r>
              <a:rPr lang="it-IT" dirty="0" err="1" smtClean="0">
                <a:latin typeface="+mn-lt"/>
              </a:rPr>
              <a:t>environmental</a:t>
            </a:r>
            <a:r>
              <a:rPr lang="it-IT" dirty="0" smtClean="0">
                <a:latin typeface="+mn-lt"/>
              </a:rPr>
              <a:t>” </a:t>
            </a:r>
            <a:r>
              <a:rPr lang="it-IT" dirty="0" err="1" smtClean="0">
                <a:latin typeface="+mn-lt"/>
              </a:rPr>
              <a:t>system</a:t>
            </a:r>
            <a:r>
              <a:rPr lang="it-IT" dirty="0" smtClean="0">
                <a:latin typeface="+mn-lt"/>
              </a:rPr>
              <a:t>, </a:t>
            </a:r>
            <a:r>
              <a:rPr lang="it-IT" dirty="0">
                <a:latin typeface="+mn-lt"/>
              </a:rPr>
              <a:t>the </a:t>
            </a:r>
            <a:r>
              <a:rPr lang="it-IT" dirty="0" err="1">
                <a:latin typeface="+mn-lt"/>
              </a:rPr>
              <a:t>economic-productive</a:t>
            </a:r>
            <a:r>
              <a:rPr lang="it-IT" dirty="0">
                <a:latin typeface="+mn-lt"/>
              </a:rPr>
              <a:t> and the social are </a:t>
            </a:r>
            <a:r>
              <a:rPr lang="it-IT" dirty="0" err="1">
                <a:latin typeface="+mn-lt"/>
              </a:rPr>
              <a:t>strongly</a:t>
            </a:r>
            <a:r>
              <a:rPr lang="it-IT" dirty="0">
                <a:latin typeface="+mn-lt"/>
              </a:rPr>
              <a:t> </a:t>
            </a:r>
            <a:r>
              <a:rPr lang="it-IT" sz="2800" b="1" dirty="0" err="1">
                <a:latin typeface="+mn-lt"/>
              </a:rPr>
              <a:t>interdependent</a:t>
            </a:r>
            <a:r>
              <a:rPr lang="it-IT" sz="2800" b="1" dirty="0" smtClean="0">
                <a:latin typeface="+mn-lt"/>
              </a:rPr>
              <a:t>.</a:t>
            </a:r>
            <a:endParaRPr lang="it-IT" dirty="0">
              <a:latin typeface="+mn-lt"/>
            </a:endParaRPr>
          </a:p>
          <a:p>
            <a:pPr marL="342900" indent="-342900" algn="just" eaLnBrk="1" hangingPunct="1">
              <a:buFont typeface="Wingdings" charset="2"/>
              <a:buChar char="ü"/>
            </a:pPr>
            <a:r>
              <a:rPr lang="it-IT" dirty="0" err="1">
                <a:latin typeface="+mn-lt"/>
              </a:rPr>
              <a:t>Disturbance</a:t>
            </a:r>
            <a:r>
              <a:rPr lang="it-IT" dirty="0">
                <a:latin typeface="+mn-lt"/>
              </a:rPr>
              <a:t> to the </a:t>
            </a:r>
            <a:r>
              <a:rPr lang="it-IT" dirty="0" err="1">
                <a:latin typeface="+mn-lt"/>
              </a:rPr>
              <a:t>technological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systems</a:t>
            </a:r>
            <a:r>
              <a:rPr lang="it-IT" dirty="0">
                <a:latin typeface="+mn-lt"/>
              </a:rPr>
              <a:t> (</a:t>
            </a:r>
            <a:r>
              <a:rPr lang="it-IT" dirty="0" err="1">
                <a:latin typeface="+mn-lt"/>
              </a:rPr>
              <a:t>power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grid</a:t>
            </a:r>
            <a:r>
              <a:rPr lang="it-IT" dirty="0">
                <a:latin typeface="+mn-lt"/>
              </a:rPr>
              <a:t>, </a:t>
            </a:r>
            <a:r>
              <a:rPr lang="it-IT" dirty="0" err="1">
                <a:latin typeface="+mn-lt"/>
              </a:rPr>
              <a:t>telecommunications</a:t>
            </a:r>
            <a:r>
              <a:rPr lang="it-IT" dirty="0">
                <a:latin typeface="+mn-lt"/>
              </a:rPr>
              <a:t> network, </a:t>
            </a:r>
            <a:r>
              <a:rPr lang="it-IT" dirty="0" err="1">
                <a:latin typeface="+mn-lt"/>
              </a:rPr>
              <a:t>transport</a:t>
            </a:r>
            <a:r>
              <a:rPr lang="it-IT" dirty="0">
                <a:latin typeface="+mn-lt"/>
              </a:rPr>
              <a:t> network, etc..) </a:t>
            </a:r>
            <a:r>
              <a:rPr lang="it-IT" dirty="0" err="1" smtClean="0">
                <a:latin typeface="+mn-lt"/>
              </a:rPr>
              <a:t>such</a:t>
            </a:r>
            <a:r>
              <a:rPr lang="it-IT" dirty="0" smtClean="0">
                <a:latin typeface="+mn-lt"/>
              </a:rPr>
              <a:t> </a:t>
            </a:r>
            <a:r>
              <a:rPr lang="it-IT" dirty="0" err="1">
                <a:latin typeface="+mn-lt"/>
              </a:rPr>
              <a:t>as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reductions</a:t>
            </a:r>
            <a:r>
              <a:rPr lang="it-IT" dirty="0">
                <a:latin typeface="+mn-lt"/>
              </a:rPr>
              <a:t> in service </a:t>
            </a:r>
            <a:r>
              <a:rPr lang="it-IT" dirty="0" err="1">
                <a:latin typeface="+mn-lt"/>
              </a:rPr>
              <a:t>until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blackouts</a:t>
            </a:r>
            <a:r>
              <a:rPr lang="it-IT" dirty="0">
                <a:latin typeface="+mn-lt"/>
              </a:rPr>
              <a:t>, can </a:t>
            </a:r>
            <a:r>
              <a:rPr lang="it-IT" dirty="0" err="1">
                <a:latin typeface="+mn-lt"/>
              </a:rPr>
              <a:t>have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significant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impacts</a:t>
            </a:r>
            <a:r>
              <a:rPr lang="it-IT" dirty="0">
                <a:latin typeface="+mn-lt"/>
              </a:rPr>
              <a:t> on the social </a:t>
            </a:r>
            <a:r>
              <a:rPr lang="it-IT" dirty="0" err="1">
                <a:latin typeface="+mn-lt"/>
              </a:rPr>
              <a:t>system</a:t>
            </a:r>
            <a:r>
              <a:rPr lang="it-IT" dirty="0">
                <a:latin typeface="+mn-lt"/>
              </a:rPr>
              <a:t> of </a:t>
            </a:r>
            <a:r>
              <a:rPr lang="it-IT" dirty="0" err="1">
                <a:latin typeface="+mn-lt"/>
              </a:rPr>
              <a:t>that</a:t>
            </a:r>
            <a:r>
              <a:rPr lang="it-IT" dirty="0">
                <a:latin typeface="+mn-lt"/>
              </a:rPr>
              <a:t> of the production of </a:t>
            </a:r>
            <a:r>
              <a:rPr lang="it-IT" dirty="0" err="1">
                <a:latin typeface="+mn-lt"/>
              </a:rPr>
              <a:t>goods</a:t>
            </a:r>
            <a:r>
              <a:rPr lang="it-IT" dirty="0">
                <a:latin typeface="+mn-lt"/>
              </a:rPr>
              <a:t> and </a:t>
            </a:r>
            <a:r>
              <a:rPr lang="it-IT" dirty="0" err="1">
                <a:latin typeface="+mn-lt"/>
              </a:rPr>
              <a:t>services</a:t>
            </a:r>
            <a:r>
              <a:rPr lang="it-IT" dirty="0">
                <a:latin typeface="+mn-lt"/>
              </a:rPr>
              <a:t>, on the </a:t>
            </a:r>
            <a:r>
              <a:rPr lang="it-IT" dirty="0" err="1">
                <a:latin typeface="+mn-lt"/>
              </a:rPr>
              <a:t>system</a:t>
            </a:r>
            <a:r>
              <a:rPr lang="it-IT" dirty="0">
                <a:latin typeface="+mn-lt"/>
              </a:rPr>
              <a:t> "</a:t>
            </a:r>
            <a:r>
              <a:rPr lang="it-IT" dirty="0" err="1" smtClean="0">
                <a:latin typeface="+mn-lt"/>
              </a:rPr>
              <a:t>environment</a:t>
            </a:r>
            <a:r>
              <a:rPr lang="it-IT" dirty="0" smtClean="0">
                <a:latin typeface="+mn-lt"/>
              </a:rPr>
              <a:t>”.</a:t>
            </a:r>
            <a:endParaRPr lang="it-IT" dirty="0">
              <a:latin typeface="+mn-lt"/>
            </a:endParaRPr>
          </a:p>
          <a:p>
            <a:pPr marL="342900" indent="-342900" algn="just" eaLnBrk="1" hangingPunct="1">
              <a:buFont typeface="Wingdings" charset="2"/>
              <a:buChar char="ü"/>
            </a:pPr>
            <a:r>
              <a:rPr lang="it-IT" dirty="0">
                <a:latin typeface="+mn-lt"/>
              </a:rPr>
              <a:t>At the </a:t>
            </a:r>
            <a:r>
              <a:rPr lang="it-IT" dirty="0" err="1">
                <a:latin typeface="+mn-lt"/>
              </a:rPr>
              <a:t>same</a:t>
            </a:r>
            <a:r>
              <a:rPr lang="it-IT" dirty="0">
                <a:latin typeface="+mn-lt"/>
              </a:rPr>
              <a:t> time, "</a:t>
            </a:r>
            <a:r>
              <a:rPr lang="it-IT" dirty="0" err="1">
                <a:latin typeface="+mn-lt"/>
              </a:rPr>
              <a:t>disturbances</a:t>
            </a:r>
            <a:r>
              <a:rPr lang="it-IT" dirty="0">
                <a:latin typeface="+mn-lt"/>
              </a:rPr>
              <a:t>" or </a:t>
            </a:r>
            <a:r>
              <a:rPr lang="it-IT" dirty="0" err="1">
                <a:latin typeface="+mn-lt"/>
              </a:rPr>
              <a:t>events</a:t>
            </a:r>
            <a:r>
              <a:rPr lang="it-IT" dirty="0">
                <a:latin typeface="+mn-lt"/>
              </a:rPr>
              <a:t> on the </a:t>
            </a:r>
            <a:r>
              <a:rPr lang="it-IT" dirty="0" err="1">
                <a:latin typeface="+mn-lt"/>
              </a:rPr>
              <a:t>environmental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system</a:t>
            </a:r>
            <a:r>
              <a:rPr lang="it-IT" dirty="0">
                <a:latin typeface="+mn-lt"/>
              </a:rPr>
              <a:t>, on the social and </a:t>
            </a:r>
            <a:r>
              <a:rPr lang="it-IT" dirty="0" err="1">
                <a:latin typeface="+mn-lt"/>
              </a:rPr>
              <a:t>productive</a:t>
            </a:r>
            <a:r>
              <a:rPr lang="it-IT" dirty="0">
                <a:latin typeface="+mn-lt"/>
              </a:rPr>
              <a:t> produce more or </a:t>
            </a:r>
            <a:r>
              <a:rPr lang="it-IT" dirty="0" err="1">
                <a:latin typeface="+mn-lt"/>
              </a:rPr>
              <a:t>less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significant</a:t>
            </a:r>
            <a:r>
              <a:rPr lang="it-IT" dirty="0">
                <a:latin typeface="+mn-lt"/>
              </a:rPr>
              <a:t> impact on the </a:t>
            </a:r>
            <a:r>
              <a:rPr lang="it-IT" dirty="0" err="1">
                <a:latin typeface="+mn-lt"/>
              </a:rPr>
              <a:t>system</a:t>
            </a:r>
            <a:r>
              <a:rPr lang="it-IT" dirty="0">
                <a:latin typeface="+mn-lt"/>
              </a:rPr>
              <a:t> </a:t>
            </a:r>
            <a:r>
              <a:rPr lang="it-IT" dirty="0" err="1">
                <a:latin typeface="+mn-lt"/>
              </a:rPr>
              <a:t>infrastructure</a:t>
            </a:r>
            <a:endParaRPr lang="it-IT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8326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19256" cy="557748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/>
              <a:t>This </a:t>
            </a:r>
            <a:r>
              <a:rPr lang="en-GB" sz="3600" b="1" dirty="0"/>
              <a:t>interdependence</a:t>
            </a:r>
            <a:r>
              <a:rPr lang="en-GB" dirty="0"/>
              <a:t> </a:t>
            </a:r>
            <a:r>
              <a:rPr lang="en-GB" dirty="0" smtClean="0"/>
              <a:t> </a:t>
            </a:r>
            <a:r>
              <a:rPr lang="en-GB" dirty="0"/>
              <a:t>requires the use of </a:t>
            </a:r>
            <a:endParaRPr lang="en-GB" dirty="0" smtClean="0"/>
          </a:p>
          <a:p>
            <a:pPr>
              <a:buSzPct val="100000"/>
              <a:buBlip>
                <a:blip r:embed="rId2"/>
              </a:buBlip>
            </a:pPr>
            <a:r>
              <a:rPr lang="en-GB" dirty="0" smtClean="0"/>
              <a:t>appropriate </a:t>
            </a:r>
            <a:r>
              <a:rPr lang="en-GB" dirty="0"/>
              <a:t>tools for scenario analysis, </a:t>
            </a:r>
            <a:endParaRPr lang="en-GB" dirty="0" smtClean="0"/>
          </a:p>
          <a:p>
            <a:pPr>
              <a:buSzPct val="100000"/>
              <a:buBlip>
                <a:blip r:embed="rId2"/>
              </a:buBlip>
            </a:pPr>
            <a:r>
              <a:rPr lang="en-GB" dirty="0" smtClean="0"/>
              <a:t>programming </a:t>
            </a:r>
            <a:r>
              <a:rPr lang="en-GB" dirty="0"/>
              <a:t>and intervention </a:t>
            </a:r>
            <a:r>
              <a:rPr lang="en-GB" dirty="0" smtClean="0"/>
              <a:t>planning,</a:t>
            </a:r>
            <a:endParaRPr lang="en-GB" dirty="0"/>
          </a:p>
          <a:p>
            <a:pPr>
              <a:buSzPct val="100000"/>
              <a:buBlip>
                <a:blip r:embed="rId2"/>
              </a:buBlip>
            </a:pPr>
            <a:r>
              <a:rPr lang="en-GB" dirty="0"/>
              <a:t>predicting crisis scenarios related to natural </a:t>
            </a:r>
            <a:r>
              <a:rPr lang="en-GB" dirty="0" smtClean="0"/>
              <a:t>events,</a:t>
            </a:r>
            <a:endParaRPr lang="en-GB" dirty="0"/>
          </a:p>
          <a:p>
            <a:pPr>
              <a:buSzPct val="100000"/>
              <a:buBlip>
                <a:blip r:embed="rId2"/>
              </a:buBlip>
            </a:pPr>
            <a:r>
              <a:rPr lang="en-GB" dirty="0"/>
              <a:t>the assessment of impacts of the crisis scenarios, taking into account the effects induced by global phenomena </a:t>
            </a:r>
            <a:r>
              <a:rPr lang="en-GB" b="1" dirty="0"/>
              <a:t>of interdependence between </a:t>
            </a:r>
            <a:r>
              <a:rPr lang="en-GB" b="1" dirty="0" smtClean="0"/>
              <a:t>systems;</a:t>
            </a:r>
            <a:endParaRPr lang="en-GB" b="1" dirty="0"/>
          </a:p>
          <a:p>
            <a:pPr>
              <a:buSzPct val="100000"/>
              <a:buBlip>
                <a:blip r:embed="rId2"/>
              </a:buBlip>
            </a:pPr>
            <a:r>
              <a:rPr lang="en-GB" dirty="0"/>
              <a:t>The management of emergency </a:t>
            </a:r>
            <a:r>
              <a:rPr lang="en-GB" dirty="0" smtClean="0"/>
              <a:t>situations,</a:t>
            </a:r>
            <a:endParaRPr lang="en-GB" dirty="0"/>
          </a:p>
          <a:p>
            <a:pPr>
              <a:buSzPct val="100000"/>
              <a:buBlip>
                <a:blip r:embed="rId2"/>
              </a:buBlip>
            </a:pPr>
            <a:r>
              <a:rPr lang="en-GB" dirty="0"/>
              <a:t>The decision </a:t>
            </a:r>
            <a:r>
              <a:rPr lang="en-GB" dirty="0" smtClean="0"/>
              <a:t>support system (DSS),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These </a:t>
            </a:r>
            <a:r>
              <a:rPr lang="en-GB" dirty="0" smtClean="0"/>
              <a:t>instruments of </a:t>
            </a:r>
            <a:r>
              <a:rPr lang="en-GB" dirty="0"/>
              <a:t>new generation, require the fullest possible knowledge of the environmental, social and productive infrastructure of a region.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5650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Le </a:t>
            </a:r>
            <a:r>
              <a:rPr lang="it-IT" b="1" dirty="0" err="1"/>
              <a:t>smart</a:t>
            </a:r>
            <a:r>
              <a:rPr lang="it-IT" b="1" dirty="0"/>
              <a:t> </a:t>
            </a:r>
            <a:r>
              <a:rPr lang="it-IT" b="1" dirty="0" err="1"/>
              <a:t>cities</a:t>
            </a:r>
            <a:r>
              <a:rPr lang="it-IT" b="1" dirty="0"/>
              <a:t>, area…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" r="2017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097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/>
              <a:t>Le </a:t>
            </a:r>
            <a:r>
              <a:rPr lang="it-IT" b="1" dirty="0" err="1"/>
              <a:t>smart</a:t>
            </a:r>
            <a:r>
              <a:rPr lang="it-IT" b="1" dirty="0"/>
              <a:t> </a:t>
            </a:r>
            <a:r>
              <a:rPr lang="it-IT" b="1" dirty="0" err="1" smtClean="0"/>
              <a:t>cities</a:t>
            </a:r>
            <a:r>
              <a:rPr lang="it-IT" b="1" dirty="0" smtClean="0"/>
              <a:t>, area…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07342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 err="1" smtClean="0"/>
              <a:t>that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an </a:t>
            </a:r>
            <a:r>
              <a:rPr lang="it-IT" dirty="0" err="1"/>
              <a:t>integrated</a:t>
            </a:r>
            <a:r>
              <a:rPr lang="it-IT" dirty="0"/>
              <a:t> </a:t>
            </a:r>
            <a:r>
              <a:rPr lang="it-IT" dirty="0" err="1"/>
              <a:t>approach</a:t>
            </a:r>
            <a:r>
              <a:rPr lang="it-IT" dirty="0"/>
              <a:t> of </a:t>
            </a:r>
            <a:r>
              <a:rPr lang="it-IT" dirty="0" smtClean="0"/>
              <a:t>the city (area, </a:t>
            </a:r>
            <a:r>
              <a:rPr lang="it-IT" dirty="0" err="1" smtClean="0"/>
              <a:t>region</a:t>
            </a:r>
            <a:r>
              <a:rPr lang="it-IT" dirty="0" smtClean="0"/>
              <a:t>…) </a:t>
            </a:r>
            <a:r>
              <a:rPr lang="it-IT" dirty="0" err="1"/>
              <a:t>functions</a:t>
            </a:r>
            <a:r>
              <a:rPr lang="it-IT" dirty="0"/>
              <a:t>, and </a:t>
            </a:r>
            <a:r>
              <a:rPr lang="it-IT" dirty="0" err="1"/>
              <a:t>related</a:t>
            </a:r>
            <a:r>
              <a:rPr lang="it-IT" dirty="0"/>
              <a:t> </a:t>
            </a:r>
            <a:r>
              <a:rPr lang="it-IT" dirty="0" err="1"/>
              <a:t>technologies</a:t>
            </a:r>
            <a:r>
              <a:rPr lang="it-IT" dirty="0"/>
              <a:t> </a:t>
            </a:r>
            <a:r>
              <a:rPr lang="it-IT" dirty="0" smtClean="0"/>
              <a:t> </a:t>
            </a:r>
            <a:r>
              <a:rPr lang="it-IT" dirty="0"/>
              <a:t>for the </a:t>
            </a:r>
            <a:r>
              <a:rPr lang="it-IT" dirty="0" err="1"/>
              <a:t>purpose</a:t>
            </a:r>
            <a:r>
              <a:rPr lang="it-IT" dirty="0"/>
              <a:t> of</a:t>
            </a:r>
          </a:p>
          <a:p>
            <a:pPr>
              <a:buSzPct val="100000"/>
              <a:buBlip>
                <a:blip r:embed="rId2"/>
              </a:buBlip>
            </a:pPr>
            <a:r>
              <a:rPr lang="it-IT" dirty="0" err="1"/>
              <a:t>provide</a:t>
            </a:r>
            <a:r>
              <a:rPr lang="it-IT" dirty="0"/>
              <a:t> new and </a:t>
            </a:r>
            <a:r>
              <a:rPr lang="it-IT" dirty="0" err="1"/>
              <a:t>better</a:t>
            </a:r>
            <a:r>
              <a:rPr lang="it-IT" dirty="0"/>
              <a:t> </a:t>
            </a:r>
            <a:r>
              <a:rPr lang="it-IT" dirty="0" err="1"/>
              <a:t>services</a:t>
            </a:r>
            <a:r>
              <a:rPr lang="it-IT" dirty="0"/>
              <a:t> to </a:t>
            </a:r>
            <a:r>
              <a:rPr lang="it-IT" dirty="0" err="1" smtClean="0"/>
              <a:t>citizens</a:t>
            </a:r>
            <a:r>
              <a:rPr lang="it-IT" dirty="0" smtClean="0"/>
              <a:t>,</a:t>
            </a:r>
            <a:endParaRPr lang="it-IT" dirty="0"/>
          </a:p>
          <a:p>
            <a:pPr>
              <a:buSzPct val="100000"/>
              <a:buBlip>
                <a:blip r:embed="rId2"/>
              </a:buBlip>
            </a:pPr>
            <a:r>
              <a:rPr lang="it-IT" dirty="0" err="1"/>
              <a:t>improve</a:t>
            </a:r>
            <a:r>
              <a:rPr lang="it-IT" dirty="0"/>
              <a:t> the </a:t>
            </a:r>
            <a:r>
              <a:rPr lang="it-IT" dirty="0" err="1"/>
              <a:t>efficiency</a:t>
            </a:r>
            <a:r>
              <a:rPr lang="it-IT" dirty="0"/>
              <a:t> of production </a:t>
            </a:r>
            <a:r>
              <a:rPr lang="it-IT" dirty="0" err="1"/>
              <a:t>systems</a:t>
            </a:r>
            <a:r>
              <a:rPr lang="it-IT" dirty="0"/>
              <a:t> to </a:t>
            </a:r>
            <a:r>
              <a:rPr lang="it-IT" dirty="0" err="1"/>
              <a:t>make</a:t>
            </a:r>
            <a:r>
              <a:rPr lang="it-IT" dirty="0"/>
              <a:t> </a:t>
            </a:r>
            <a:r>
              <a:rPr lang="it-IT" dirty="0" err="1"/>
              <a:t>services</a:t>
            </a:r>
            <a:r>
              <a:rPr lang="it-IT" dirty="0"/>
              <a:t> more </a:t>
            </a:r>
            <a:r>
              <a:rPr lang="it-IT" dirty="0" err="1"/>
              <a:t>efficient</a:t>
            </a:r>
            <a:r>
              <a:rPr lang="it-IT" dirty="0"/>
              <a:t> the </a:t>
            </a:r>
            <a:r>
              <a:rPr lang="it-IT" dirty="0" err="1"/>
              <a:t>whole</a:t>
            </a:r>
            <a:r>
              <a:rPr lang="it-IT" dirty="0"/>
              <a:t> </a:t>
            </a:r>
            <a:r>
              <a:rPr lang="it-IT" b="1" dirty="0"/>
              <a:t>"</a:t>
            </a:r>
            <a:r>
              <a:rPr lang="it-IT" b="1" dirty="0" err="1"/>
              <a:t>system</a:t>
            </a:r>
            <a:r>
              <a:rPr lang="it-IT" b="1" dirty="0"/>
              <a:t> of </a:t>
            </a:r>
            <a:r>
              <a:rPr lang="it-IT" b="1" dirty="0" err="1"/>
              <a:t>systems</a:t>
            </a:r>
            <a:r>
              <a:rPr lang="it-IT" b="1" dirty="0"/>
              <a:t>" </a:t>
            </a:r>
            <a:r>
              <a:rPr lang="it-IT" dirty="0" err="1"/>
              <a:t>through</a:t>
            </a:r>
            <a:r>
              <a:rPr lang="it-IT" dirty="0"/>
              <a:t> </a:t>
            </a:r>
            <a:r>
              <a:rPr lang="it-IT" b="1" dirty="0" err="1"/>
              <a:t>its</a:t>
            </a:r>
            <a:r>
              <a:rPr lang="it-IT" b="1" dirty="0"/>
              <a:t> </a:t>
            </a:r>
            <a:r>
              <a:rPr lang="it-IT" b="1" dirty="0" err="1"/>
              <a:t>integrated</a:t>
            </a:r>
            <a:r>
              <a:rPr lang="it-IT" b="1" dirty="0"/>
              <a:t> management</a:t>
            </a:r>
          </a:p>
          <a:p>
            <a:pPr>
              <a:buSzPct val="100000"/>
              <a:buBlip>
                <a:blip r:embed="rId2"/>
              </a:buBlip>
            </a:pPr>
            <a:r>
              <a:rPr lang="it-IT" dirty="0" err="1" smtClean="0"/>
              <a:t>basically</a:t>
            </a:r>
            <a:r>
              <a:rPr lang="it-IT" dirty="0" smtClean="0"/>
              <a:t>, </a:t>
            </a:r>
            <a:r>
              <a:rPr lang="it-IT" dirty="0"/>
              <a:t>the idea of ​​Smart City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development</a:t>
            </a:r>
            <a:r>
              <a:rPr lang="it-IT" dirty="0"/>
              <a:t> of </a:t>
            </a:r>
            <a:r>
              <a:rPr lang="it-IT" dirty="0" err="1"/>
              <a:t>ideas</a:t>
            </a:r>
            <a:r>
              <a:rPr lang="it-IT" dirty="0"/>
              <a:t> and </a:t>
            </a:r>
            <a:r>
              <a:rPr lang="it-IT" dirty="0" err="1"/>
              <a:t>technologies</a:t>
            </a:r>
            <a:r>
              <a:rPr lang="it-IT" dirty="0"/>
              <a:t> on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fronts</a:t>
            </a:r>
            <a:r>
              <a:rPr lang="it-IT" dirty="0"/>
              <a:t>:</a:t>
            </a:r>
          </a:p>
          <a:p>
            <a:pPr>
              <a:buSzPct val="100000"/>
              <a:buBlip>
                <a:blip r:embed="rId2"/>
              </a:buBlip>
            </a:pPr>
            <a:r>
              <a:rPr lang="it-IT" dirty="0"/>
              <a:t>in the promotion, </a:t>
            </a:r>
            <a:r>
              <a:rPr lang="it-IT" dirty="0" err="1"/>
              <a:t>within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function</a:t>
            </a:r>
            <a:r>
              <a:rPr lang="it-IT" dirty="0"/>
              <a:t> (</a:t>
            </a:r>
            <a:r>
              <a:rPr lang="it-IT" dirty="0" err="1"/>
              <a:t>energy</a:t>
            </a:r>
            <a:r>
              <a:rPr lang="it-IT" dirty="0"/>
              <a:t>, </a:t>
            </a:r>
            <a:r>
              <a:rPr lang="it-IT" dirty="0" err="1"/>
              <a:t>mobility</a:t>
            </a:r>
            <a:r>
              <a:rPr lang="it-IT" dirty="0"/>
              <a:t>, </a:t>
            </a:r>
            <a:r>
              <a:rPr lang="it-IT" dirty="0" err="1"/>
              <a:t>construction</a:t>
            </a:r>
            <a:r>
              <a:rPr lang="it-IT" dirty="0"/>
              <a:t>, economy, </a:t>
            </a:r>
            <a:r>
              <a:rPr lang="it-IT" dirty="0" err="1"/>
              <a:t>environment</a:t>
            </a:r>
            <a:r>
              <a:rPr lang="it-IT" dirty="0"/>
              <a:t>, social </a:t>
            </a:r>
            <a:r>
              <a:rPr lang="it-IT" dirty="0" err="1"/>
              <a:t>participation</a:t>
            </a:r>
            <a:r>
              <a:rPr lang="it-IT" dirty="0"/>
              <a:t>) and </a:t>
            </a:r>
            <a:r>
              <a:rPr lang="it-IT" dirty="0" err="1"/>
              <a:t>efficient</a:t>
            </a:r>
            <a:r>
              <a:rPr lang="it-IT" dirty="0"/>
              <a:t> use of </a:t>
            </a:r>
            <a:r>
              <a:rPr lang="it-IT" dirty="0" err="1"/>
              <a:t>advanced</a:t>
            </a:r>
            <a:r>
              <a:rPr lang="it-IT" dirty="0"/>
              <a:t> </a:t>
            </a:r>
            <a:r>
              <a:rPr lang="it-IT" dirty="0" err="1"/>
              <a:t>systems</a:t>
            </a:r>
            <a:r>
              <a:rPr lang="it-IT" dirty="0"/>
              <a:t> </a:t>
            </a:r>
            <a:r>
              <a:rPr lang="it-IT" dirty="0" err="1"/>
              <a:t>capable</a:t>
            </a:r>
            <a:r>
              <a:rPr lang="it-IT" dirty="0"/>
              <a:t> of </a:t>
            </a:r>
            <a:r>
              <a:rPr lang="it-IT" dirty="0" err="1"/>
              <a:t>increasing</a:t>
            </a:r>
            <a:r>
              <a:rPr lang="it-IT" dirty="0"/>
              <a:t> the </a:t>
            </a:r>
            <a:r>
              <a:rPr lang="it-IT" dirty="0" err="1"/>
              <a:t>quality</a:t>
            </a:r>
            <a:r>
              <a:rPr lang="it-IT" dirty="0"/>
              <a:t> and </a:t>
            </a:r>
            <a:r>
              <a:rPr lang="it-IT" dirty="0" err="1"/>
              <a:t>quantity</a:t>
            </a:r>
            <a:r>
              <a:rPr lang="it-IT" dirty="0"/>
              <a:t> of </a:t>
            </a:r>
            <a:r>
              <a:rPr lang="it-IT" dirty="0" err="1"/>
              <a:t>services</a:t>
            </a:r>
            <a:r>
              <a:rPr lang="it-IT" dirty="0"/>
              <a:t> </a:t>
            </a:r>
            <a:r>
              <a:rPr lang="it-IT" dirty="0" err="1"/>
              <a:t>provided</a:t>
            </a:r>
            <a:r>
              <a:rPr lang="it-IT" dirty="0"/>
              <a:t> to </a:t>
            </a:r>
            <a:r>
              <a:rPr lang="it-IT" dirty="0" err="1"/>
              <a:t>citizens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to </a:t>
            </a:r>
            <a:r>
              <a:rPr lang="it-IT" dirty="0" err="1"/>
              <a:t>increase</a:t>
            </a:r>
            <a:r>
              <a:rPr lang="it-IT" dirty="0"/>
              <a:t> the benefits </a:t>
            </a:r>
            <a:r>
              <a:rPr lang="it-IT" dirty="0" err="1" smtClean="0"/>
              <a:t>received</a:t>
            </a:r>
            <a:r>
              <a:rPr lang="it-IT" dirty="0" smtClean="0"/>
              <a:t>, </a:t>
            </a:r>
            <a:r>
              <a:rPr lang="it-IT" dirty="0" err="1" smtClean="0"/>
              <a:t>also</a:t>
            </a:r>
            <a:r>
              <a:rPr lang="it-IT" dirty="0" smtClean="0"/>
              <a:t> by t</a:t>
            </a:r>
            <a:r>
              <a:rPr lang="it-IT" dirty="0" smtClean="0">
                <a:latin typeface="Calibri" charset="0"/>
              </a:rPr>
              <a:t>he </a:t>
            </a:r>
            <a:r>
              <a:rPr lang="it-IT" dirty="0" err="1">
                <a:latin typeface="Calibri" charset="0"/>
              </a:rPr>
              <a:t>integration</a:t>
            </a:r>
            <a:r>
              <a:rPr lang="it-IT" dirty="0">
                <a:latin typeface="Calibri" charset="0"/>
              </a:rPr>
              <a:t> of data and </a:t>
            </a:r>
            <a:r>
              <a:rPr lang="it-IT" dirty="0" err="1" smtClean="0">
                <a:latin typeface="Calibri" charset="0"/>
              </a:rPr>
              <a:t>simulations</a:t>
            </a:r>
            <a:r>
              <a:rPr lang="it-IT" dirty="0" smtClean="0">
                <a:latin typeface="Calibri" charset="0"/>
              </a:rPr>
              <a:t>.</a:t>
            </a:r>
            <a:endParaRPr lang="it-IT" dirty="0">
              <a:latin typeface="Calibri" charset="0"/>
            </a:endParaRPr>
          </a:p>
          <a:p>
            <a:pPr>
              <a:buSzPct val="100000"/>
              <a:buBlip>
                <a:blip r:embed="rId2"/>
              </a:buBlip>
            </a:pP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ENEA - UTMEA</a:t>
            </a:r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1269943" y="79772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739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16143</TotalTime>
  <Words>679</Words>
  <Application>Microsoft Macintosh PowerPoint</Application>
  <PresentationFormat>On-screen Show (4:3)</PresentationFormat>
  <Paragraphs>67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Tema di Office</vt:lpstr>
      <vt:lpstr>PowerPoint Presentation</vt:lpstr>
      <vt:lpstr>ENEA mission on climate issue:</vt:lpstr>
      <vt:lpstr>Climate Risk</vt:lpstr>
      <vt:lpstr>PowerPoint Presentation</vt:lpstr>
      <vt:lpstr>Impacts in key areas</vt:lpstr>
      <vt:lpstr>PowerPoint Presentation</vt:lpstr>
      <vt:lpstr>PowerPoint Presentation</vt:lpstr>
      <vt:lpstr>Le smart cities, area… </vt:lpstr>
      <vt:lpstr>Le smart cities, area…  </vt:lpstr>
      <vt:lpstr>the main area of research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</dc:creator>
  <cp:lastModifiedBy>vincenzo</cp:lastModifiedBy>
  <cp:revision>94</cp:revision>
  <cp:lastPrinted>2012-02-23T10:45:59Z</cp:lastPrinted>
  <dcterms:created xsi:type="dcterms:W3CDTF">2012-02-22T18:54:24Z</dcterms:created>
  <dcterms:modified xsi:type="dcterms:W3CDTF">2013-07-09T15:31:01Z</dcterms:modified>
</cp:coreProperties>
</file>