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6351"/>
    <a:srgbClr val="C1B5A2"/>
    <a:srgbClr val="CC424E"/>
    <a:srgbClr val="EB6E08"/>
    <a:srgbClr val="009EE0"/>
    <a:srgbClr val="97BF0D"/>
    <a:srgbClr val="003B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069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-168" y="-114"/>
      </p:cViewPr>
      <p:guideLst>
        <p:guide orient="horz" pos="372"/>
        <p:guide pos="55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-22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CCFC7-0C01-498B-B010-08A85085C67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DBE5D-3A1E-47F2-8FD5-21CFDCD07B5A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4363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E5CC9-6EAC-46FE-80AF-BEB2272E727C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C8EE1-1B43-4E03-8B52-299703762786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3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2"/>
          <a:stretch/>
        </p:blipFill>
        <p:spPr>
          <a:xfrm>
            <a:off x="3363101" y="0"/>
            <a:ext cx="5793864" cy="688514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51" y="1268760"/>
            <a:ext cx="5218610" cy="3912847"/>
          </a:xfrm>
          <a:prstGeom prst="rect">
            <a:avLst/>
          </a:prstGeom>
        </p:spPr>
      </p:pic>
      <p:sp>
        <p:nvSpPr>
          <p:cNvPr id="30" name="Forme libre 29"/>
          <p:cNvSpPr/>
          <p:nvPr userDrawn="1"/>
        </p:nvSpPr>
        <p:spPr>
          <a:xfrm>
            <a:off x="0" y="2205"/>
            <a:ext cx="5843848" cy="6882938"/>
          </a:xfrm>
          <a:custGeom>
            <a:avLst/>
            <a:gdLst>
              <a:gd name="connsiteX0" fmla="*/ 0 w 5843848"/>
              <a:gd name="connsiteY0" fmla="*/ 0 h 6882938"/>
              <a:gd name="connsiteX1" fmla="*/ 5843848 w 5843848"/>
              <a:gd name="connsiteY1" fmla="*/ 0 h 6882938"/>
              <a:gd name="connsiteX2" fmla="*/ 3416531 w 5843848"/>
              <a:gd name="connsiteY2" fmla="*/ 6882938 h 6882938"/>
              <a:gd name="connsiteX3" fmla="*/ 0 w 5843848"/>
              <a:gd name="connsiteY3" fmla="*/ 6882938 h 6882938"/>
              <a:gd name="connsiteX4" fmla="*/ 0 w 5843848"/>
              <a:gd name="connsiteY4" fmla="*/ 0 h 688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3848" h="6882938">
                <a:moveTo>
                  <a:pt x="0" y="0"/>
                </a:moveTo>
                <a:lnTo>
                  <a:pt x="5843848" y="0"/>
                </a:lnTo>
                <a:lnTo>
                  <a:pt x="3416531" y="6882938"/>
                </a:lnTo>
                <a:lnTo>
                  <a:pt x="0" y="6882938"/>
                </a:lnTo>
                <a:lnTo>
                  <a:pt x="0" y="0"/>
                </a:lnTo>
                <a:close/>
              </a:path>
            </a:pathLst>
          </a:custGeom>
          <a:solidFill>
            <a:srgbClr val="C1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38125" y="2610620"/>
            <a:ext cx="4155951" cy="1512168"/>
          </a:xfrm>
        </p:spPr>
        <p:txBody>
          <a:bodyPr bIns="0" anchor="b" anchorCtr="0">
            <a:normAutofit/>
          </a:bodyPr>
          <a:lstStyle>
            <a:lvl1pPr algn="r"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Le Plan Bleu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66700" y="4763244"/>
            <a:ext cx="3723903" cy="432048"/>
          </a:xfrm>
        </p:spPr>
        <p:txBody>
          <a:bodyPr bIns="0" anchor="b" anchorCtr="0"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Auteur</a:t>
            </a:r>
            <a:endParaRPr lang="fr-FR" dirty="0"/>
          </a:p>
        </p:txBody>
      </p:sp>
      <p:sp>
        <p:nvSpPr>
          <p:cNvPr id="16" name="Sous-titre 2"/>
          <p:cNvSpPr txBox="1">
            <a:spLocks/>
          </p:cNvSpPr>
          <p:nvPr userDrawn="1"/>
        </p:nvSpPr>
        <p:spPr>
          <a:xfrm>
            <a:off x="5076305" y="5157192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b="1" dirty="0">
              <a:solidFill>
                <a:srgbClr val="003B79"/>
              </a:solidFill>
              <a:latin typeface="+mn-lt"/>
            </a:endParaRP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0" hasCustomPrompt="1"/>
          </p:nvPr>
        </p:nvSpPr>
        <p:spPr>
          <a:xfrm>
            <a:off x="4283968" y="5373216"/>
            <a:ext cx="4464745" cy="57606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lang="fr-FR" sz="2000" b="1" baseline="0" smtClean="0">
                <a:solidFill>
                  <a:srgbClr val="003B79"/>
                </a:solidFill>
                <a:latin typeface="+mj-lt"/>
              </a:defRPr>
            </a:lvl1pPr>
          </a:lstStyle>
          <a:p>
            <a:r>
              <a:rPr lang="fr-FR" b="1" dirty="0" smtClean="0">
                <a:solidFill>
                  <a:srgbClr val="003B79"/>
                </a:solidFill>
                <a:latin typeface="+mj-lt"/>
              </a:rPr>
              <a:t>Agence française de développement</a:t>
            </a:r>
            <a:endParaRPr lang="fr-FR" b="1" baseline="0" dirty="0" smtClean="0">
              <a:solidFill>
                <a:srgbClr val="003B79"/>
              </a:solidFill>
              <a:latin typeface="+mj-lt"/>
            </a:endParaRPr>
          </a:p>
        </p:txBody>
      </p:sp>
      <p:sp>
        <p:nvSpPr>
          <p:cNvPr id="29" name="Espace réservé du contenu 28"/>
          <p:cNvSpPr>
            <a:spLocks noGrp="1"/>
          </p:cNvSpPr>
          <p:nvPr>
            <p:ph sz="quarter" idx="11" hasCustomPrompt="1"/>
          </p:nvPr>
        </p:nvSpPr>
        <p:spPr>
          <a:xfrm>
            <a:off x="4283968" y="5949280"/>
            <a:ext cx="4464745" cy="575394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003B79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Lieu, date, etc.</a:t>
            </a:r>
            <a:endParaRPr lang="fr-FR" dirty="0"/>
          </a:p>
        </p:txBody>
      </p:sp>
      <p:sp>
        <p:nvSpPr>
          <p:cNvPr id="26" name="ZoneTexte 25"/>
          <p:cNvSpPr txBox="1"/>
          <p:nvPr userDrawn="1"/>
        </p:nvSpPr>
        <p:spPr>
          <a:xfrm>
            <a:off x="4283968" y="620712"/>
            <a:ext cx="4391720" cy="184666"/>
          </a:xfrm>
          <a:prstGeom prst="rect">
            <a:avLst/>
          </a:prstGeom>
          <a:solidFill>
            <a:srgbClr val="C1B5A2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200" baseline="0" dirty="0" smtClean="0">
                <a:solidFill>
                  <a:schemeClr val="bg1"/>
                </a:solidFill>
              </a:rPr>
              <a:t>Plan Bleu pour l’environnement et le développement en Méditerranée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4105275"/>
            <a:ext cx="4017963" cy="381000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Construisons ensemble </a:t>
            </a:r>
            <a:br>
              <a:rPr lang="fr-FR" dirty="0" smtClean="0"/>
            </a:br>
            <a:r>
              <a:rPr lang="fr-FR" dirty="0" smtClean="0"/>
              <a:t>l’avenir de la Méditerranée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5"/>
          <a:stretch/>
        </p:blipFill>
        <p:spPr>
          <a:xfrm>
            <a:off x="346745" y="573345"/>
            <a:ext cx="986755" cy="156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420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900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322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2604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98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119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6269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706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526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9040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700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2"/>
          <a:stretch/>
        </p:blipFill>
        <p:spPr>
          <a:xfrm>
            <a:off x="3363101" y="0"/>
            <a:ext cx="5793864" cy="688514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51" y="1268760"/>
            <a:ext cx="5218610" cy="3912847"/>
          </a:xfrm>
          <a:prstGeom prst="rect">
            <a:avLst/>
          </a:prstGeom>
        </p:spPr>
      </p:pic>
      <p:sp>
        <p:nvSpPr>
          <p:cNvPr id="30" name="Forme libre 29"/>
          <p:cNvSpPr/>
          <p:nvPr userDrawn="1"/>
        </p:nvSpPr>
        <p:spPr>
          <a:xfrm>
            <a:off x="0" y="2205"/>
            <a:ext cx="5843848" cy="6882938"/>
          </a:xfrm>
          <a:custGeom>
            <a:avLst/>
            <a:gdLst>
              <a:gd name="connsiteX0" fmla="*/ 0 w 5843848"/>
              <a:gd name="connsiteY0" fmla="*/ 0 h 6882938"/>
              <a:gd name="connsiteX1" fmla="*/ 5843848 w 5843848"/>
              <a:gd name="connsiteY1" fmla="*/ 0 h 6882938"/>
              <a:gd name="connsiteX2" fmla="*/ 3416531 w 5843848"/>
              <a:gd name="connsiteY2" fmla="*/ 6882938 h 6882938"/>
              <a:gd name="connsiteX3" fmla="*/ 0 w 5843848"/>
              <a:gd name="connsiteY3" fmla="*/ 6882938 h 6882938"/>
              <a:gd name="connsiteX4" fmla="*/ 0 w 5843848"/>
              <a:gd name="connsiteY4" fmla="*/ 0 h 688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3848" h="6882938">
                <a:moveTo>
                  <a:pt x="0" y="0"/>
                </a:moveTo>
                <a:lnTo>
                  <a:pt x="5843848" y="0"/>
                </a:lnTo>
                <a:lnTo>
                  <a:pt x="3416531" y="6882938"/>
                </a:lnTo>
                <a:lnTo>
                  <a:pt x="0" y="6882938"/>
                </a:lnTo>
                <a:lnTo>
                  <a:pt x="0" y="0"/>
                </a:lnTo>
                <a:close/>
              </a:path>
            </a:pathLst>
          </a:custGeom>
          <a:solidFill>
            <a:srgbClr val="C1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38125" y="2610620"/>
            <a:ext cx="4155951" cy="1512168"/>
          </a:xfrm>
        </p:spPr>
        <p:txBody>
          <a:bodyPr bIns="0" anchor="b" anchorCtr="0">
            <a:normAutofit/>
          </a:bodyPr>
          <a:lstStyle>
            <a:lvl1pPr algn="r"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Le Plan Bleu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66700" y="4763244"/>
            <a:ext cx="3723903" cy="432048"/>
          </a:xfrm>
        </p:spPr>
        <p:txBody>
          <a:bodyPr bIns="0" anchor="b" anchorCtr="0"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 smtClean="0"/>
              <a:t>Author</a:t>
            </a:r>
            <a:endParaRPr lang="fr-FR" dirty="0"/>
          </a:p>
        </p:txBody>
      </p:sp>
      <p:sp>
        <p:nvSpPr>
          <p:cNvPr id="16" name="Sous-titre 2"/>
          <p:cNvSpPr txBox="1">
            <a:spLocks/>
          </p:cNvSpPr>
          <p:nvPr userDrawn="1"/>
        </p:nvSpPr>
        <p:spPr>
          <a:xfrm>
            <a:off x="5076305" y="5157192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b="1" dirty="0">
              <a:solidFill>
                <a:srgbClr val="003B79"/>
              </a:solidFill>
              <a:latin typeface="+mn-lt"/>
            </a:endParaRP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0" hasCustomPrompt="1"/>
          </p:nvPr>
        </p:nvSpPr>
        <p:spPr>
          <a:xfrm>
            <a:off x="4283968" y="5373216"/>
            <a:ext cx="4464745" cy="57606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lang="fr-FR" sz="2000" b="1" baseline="0" smtClean="0">
                <a:solidFill>
                  <a:srgbClr val="003B79"/>
                </a:solidFill>
                <a:latin typeface="+mj-lt"/>
              </a:defRPr>
            </a:lvl1pPr>
          </a:lstStyle>
          <a:p>
            <a:r>
              <a:rPr lang="fr-FR" b="1" dirty="0" smtClean="0">
                <a:solidFill>
                  <a:srgbClr val="003B79"/>
                </a:solidFill>
                <a:latin typeface="+mj-lt"/>
              </a:rPr>
              <a:t>Agence française de développement</a:t>
            </a:r>
            <a:endParaRPr lang="fr-FR" b="1" baseline="0" dirty="0" smtClean="0">
              <a:solidFill>
                <a:srgbClr val="003B79"/>
              </a:solidFill>
              <a:latin typeface="+mj-lt"/>
            </a:endParaRPr>
          </a:p>
        </p:txBody>
      </p:sp>
      <p:sp>
        <p:nvSpPr>
          <p:cNvPr id="29" name="Espace réservé du contenu 28"/>
          <p:cNvSpPr>
            <a:spLocks noGrp="1"/>
          </p:cNvSpPr>
          <p:nvPr>
            <p:ph sz="quarter" idx="11" hasCustomPrompt="1"/>
          </p:nvPr>
        </p:nvSpPr>
        <p:spPr>
          <a:xfrm>
            <a:off x="4283968" y="5949280"/>
            <a:ext cx="4464745" cy="575394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003B79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Lieu, date, etc.</a:t>
            </a:r>
            <a:endParaRPr lang="fr-FR" dirty="0"/>
          </a:p>
        </p:txBody>
      </p:sp>
      <p:sp>
        <p:nvSpPr>
          <p:cNvPr id="26" name="ZoneTexte 25"/>
          <p:cNvSpPr txBox="1"/>
          <p:nvPr userDrawn="1"/>
        </p:nvSpPr>
        <p:spPr>
          <a:xfrm>
            <a:off x="5461461" y="620712"/>
            <a:ext cx="3205913" cy="184666"/>
          </a:xfrm>
          <a:prstGeom prst="rect">
            <a:avLst/>
          </a:prstGeom>
          <a:solidFill>
            <a:srgbClr val="C1B5A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baseline="0" dirty="0" smtClean="0">
                <a:solidFill>
                  <a:schemeClr val="bg1"/>
                </a:solidFill>
              </a:rPr>
              <a:t>   Building the </a:t>
            </a:r>
            <a:r>
              <a:rPr lang="fr-FR" sz="1200" baseline="0" dirty="0" err="1" smtClean="0">
                <a:solidFill>
                  <a:schemeClr val="bg1"/>
                </a:solidFill>
              </a:rPr>
              <a:t>Mediterranean</a:t>
            </a:r>
            <a:r>
              <a:rPr lang="fr-FR" sz="1200" baseline="0" dirty="0" smtClean="0">
                <a:solidFill>
                  <a:schemeClr val="bg1"/>
                </a:solidFill>
              </a:rPr>
              <a:t> future </a:t>
            </a:r>
            <a:r>
              <a:rPr lang="fr-FR" sz="1200" baseline="0" dirty="0" err="1" smtClean="0">
                <a:solidFill>
                  <a:schemeClr val="bg1"/>
                </a:solidFill>
              </a:rPr>
              <a:t>together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4105275"/>
            <a:ext cx="4017963" cy="381000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Construisons ensemble </a:t>
            </a:r>
            <a:br>
              <a:rPr lang="fr-FR" dirty="0" smtClean="0"/>
            </a:br>
            <a:r>
              <a:rPr lang="fr-FR" dirty="0" smtClean="0"/>
              <a:t>l’avenir de la Méditerranée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41" y="573345"/>
            <a:ext cx="587642" cy="199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377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469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768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052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14587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97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0303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0798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405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2"/>
          <a:stretch/>
        </p:blipFill>
        <p:spPr>
          <a:xfrm>
            <a:off x="3363101" y="0"/>
            <a:ext cx="5793864" cy="688514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51" y="1268760"/>
            <a:ext cx="5218610" cy="3912847"/>
          </a:xfrm>
          <a:prstGeom prst="rect">
            <a:avLst/>
          </a:prstGeom>
        </p:spPr>
      </p:pic>
      <p:sp>
        <p:nvSpPr>
          <p:cNvPr id="30" name="Forme libre 29"/>
          <p:cNvSpPr/>
          <p:nvPr userDrawn="1"/>
        </p:nvSpPr>
        <p:spPr>
          <a:xfrm>
            <a:off x="0" y="2205"/>
            <a:ext cx="5843848" cy="6882938"/>
          </a:xfrm>
          <a:custGeom>
            <a:avLst/>
            <a:gdLst>
              <a:gd name="connsiteX0" fmla="*/ 0 w 5843848"/>
              <a:gd name="connsiteY0" fmla="*/ 0 h 6882938"/>
              <a:gd name="connsiteX1" fmla="*/ 5843848 w 5843848"/>
              <a:gd name="connsiteY1" fmla="*/ 0 h 6882938"/>
              <a:gd name="connsiteX2" fmla="*/ 3416531 w 5843848"/>
              <a:gd name="connsiteY2" fmla="*/ 6882938 h 6882938"/>
              <a:gd name="connsiteX3" fmla="*/ 0 w 5843848"/>
              <a:gd name="connsiteY3" fmla="*/ 6882938 h 6882938"/>
              <a:gd name="connsiteX4" fmla="*/ 0 w 5843848"/>
              <a:gd name="connsiteY4" fmla="*/ 0 h 688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3848" h="6882938">
                <a:moveTo>
                  <a:pt x="0" y="0"/>
                </a:moveTo>
                <a:lnTo>
                  <a:pt x="5843848" y="0"/>
                </a:lnTo>
                <a:lnTo>
                  <a:pt x="3416531" y="6882938"/>
                </a:lnTo>
                <a:lnTo>
                  <a:pt x="0" y="6882938"/>
                </a:lnTo>
                <a:lnTo>
                  <a:pt x="0" y="0"/>
                </a:lnTo>
                <a:close/>
              </a:path>
            </a:pathLst>
          </a:custGeom>
          <a:solidFill>
            <a:srgbClr val="C1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38125" y="2610620"/>
            <a:ext cx="4155951" cy="1512168"/>
          </a:xfrm>
        </p:spPr>
        <p:txBody>
          <a:bodyPr bIns="0" anchor="b" anchorCtr="0">
            <a:normAutofit/>
          </a:bodyPr>
          <a:lstStyle>
            <a:lvl1pPr algn="r">
              <a:defRPr sz="3200" b="1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Le Plan Bleu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266700" y="4763244"/>
            <a:ext cx="3723903" cy="432048"/>
          </a:xfrm>
        </p:spPr>
        <p:txBody>
          <a:bodyPr bIns="0" anchor="b" anchorCtr="0"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Auteur</a:t>
            </a:r>
            <a:endParaRPr lang="fr-FR" dirty="0"/>
          </a:p>
        </p:txBody>
      </p:sp>
      <p:sp>
        <p:nvSpPr>
          <p:cNvPr id="16" name="Sous-titre 2"/>
          <p:cNvSpPr txBox="1">
            <a:spLocks/>
          </p:cNvSpPr>
          <p:nvPr userDrawn="1"/>
        </p:nvSpPr>
        <p:spPr>
          <a:xfrm>
            <a:off x="5076305" y="5157192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b="1" dirty="0">
              <a:solidFill>
                <a:srgbClr val="003B79"/>
              </a:solidFill>
              <a:latin typeface="+mn-lt"/>
            </a:endParaRP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0" hasCustomPrompt="1"/>
          </p:nvPr>
        </p:nvSpPr>
        <p:spPr>
          <a:xfrm>
            <a:off x="4283968" y="5373216"/>
            <a:ext cx="4464745" cy="57606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lang="fr-FR" sz="2000" b="1" baseline="0" smtClean="0">
                <a:solidFill>
                  <a:srgbClr val="003B79"/>
                </a:solidFill>
                <a:latin typeface="+mj-lt"/>
              </a:defRPr>
            </a:lvl1pPr>
          </a:lstStyle>
          <a:p>
            <a:r>
              <a:rPr lang="fr-FR" b="1" dirty="0" smtClean="0">
                <a:solidFill>
                  <a:srgbClr val="003B79"/>
                </a:solidFill>
                <a:latin typeface="+mj-lt"/>
              </a:rPr>
              <a:t>Agence française de développement</a:t>
            </a:r>
            <a:endParaRPr lang="fr-FR" b="1" baseline="0" dirty="0" smtClean="0">
              <a:solidFill>
                <a:srgbClr val="003B79"/>
              </a:solidFill>
              <a:latin typeface="+mj-lt"/>
            </a:endParaRPr>
          </a:p>
        </p:txBody>
      </p:sp>
      <p:sp>
        <p:nvSpPr>
          <p:cNvPr id="29" name="Espace réservé du contenu 28"/>
          <p:cNvSpPr>
            <a:spLocks noGrp="1"/>
          </p:cNvSpPr>
          <p:nvPr>
            <p:ph sz="quarter" idx="11" hasCustomPrompt="1"/>
          </p:nvPr>
        </p:nvSpPr>
        <p:spPr>
          <a:xfrm>
            <a:off x="4283968" y="5949280"/>
            <a:ext cx="4464745" cy="575394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003B79"/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Lieu, date, etc.</a:t>
            </a:r>
            <a:endParaRPr lang="fr-FR" dirty="0"/>
          </a:p>
        </p:txBody>
      </p:sp>
      <p:sp>
        <p:nvSpPr>
          <p:cNvPr id="26" name="ZoneTexte 25"/>
          <p:cNvSpPr txBox="1"/>
          <p:nvPr userDrawn="1"/>
        </p:nvSpPr>
        <p:spPr>
          <a:xfrm>
            <a:off x="5394960" y="620712"/>
            <a:ext cx="3280727" cy="184666"/>
          </a:xfrm>
          <a:prstGeom prst="rect">
            <a:avLst/>
          </a:prstGeom>
          <a:solidFill>
            <a:srgbClr val="C1B5A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baseline="0" dirty="0" smtClean="0">
                <a:solidFill>
                  <a:schemeClr val="bg1"/>
                </a:solidFill>
              </a:rPr>
              <a:t>Construisons ensemble l'avenir de la Méditerranée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4105275"/>
            <a:ext cx="4017963" cy="381000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 smtClean="0"/>
              <a:t>Construisons ensemble </a:t>
            </a:r>
            <a:br>
              <a:rPr lang="fr-FR" dirty="0" smtClean="0"/>
            </a:br>
            <a:r>
              <a:rPr lang="fr-FR" dirty="0" smtClean="0"/>
              <a:t>l’avenir de la Méditerranée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91" y="574914"/>
            <a:ext cx="583287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4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2" r="5757"/>
          <a:stretch/>
        </p:blipFill>
        <p:spPr>
          <a:xfrm>
            <a:off x="1" y="2425"/>
            <a:ext cx="2414588" cy="6858000"/>
          </a:xfrm>
          <a:prstGeom prst="rect">
            <a:avLst/>
          </a:prstGeom>
        </p:spPr>
      </p:pic>
      <p:sp>
        <p:nvSpPr>
          <p:cNvPr id="12" name="Triangle isocèle 11"/>
          <p:cNvSpPr/>
          <p:nvPr userDrawn="1"/>
        </p:nvSpPr>
        <p:spPr>
          <a:xfrm>
            <a:off x="14316" y="-33249"/>
            <a:ext cx="2462877" cy="6891249"/>
          </a:xfrm>
          <a:custGeom>
            <a:avLst/>
            <a:gdLst>
              <a:gd name="connsiteX0" fmla="*/ 0 w 2654069"/>
              <a:gd name="connsiteY0" fmla="*/ 6893992 h 6893992"/>
              <a:gd name="connsiteX1" fmla="*/ 1327035 w 2654069"/>
              <a:gd name="connsiteY1" fmla="*/ 0 h 6893992"/>
              <a:gd name="connsiteX2" fmla="*/ 2654069 w 2654069"/>
              <a:gd name="connsiteY2" fmla="*/ 6893992 h 6893992"/>
              <a:gd name="connsiteX3" fmla="*/ 0 w 2654069"/>
              <a:gd name="connsiteY3" fmla="*/ 6893992 h 6893992"/>
              <a:gd name="connsiteX0" fmla="*/ 0 w 2654069"/>
              <a:gd name="connsiteY0" fmla="*/ 6885679 h 6885679"/>
              <a:gd name="connsiteX1" fmla="*/ 2382751 w 2654069"/>
              <a:gd name="connsiteY1" fmla="*/ 0 h 6885679"/>
              <a:gd name="connsiteX2" fmla="*/ 2654069 w 2654069"/>
              <a:gd name="connsiteY2" fmla="*/ 6885679 h 6885679"/>
              <a:gd name="connsiteX3" fmla="*/ 0 w 2654069"/>
              <a:gd name="connsiteY3" fmla="*/ 6885679 h 6885679"/>
              <a:gd name="connsiteX0" fmla="*/ 0 w 2388062"/>
              <a:gd name="connsiteY0" fmla="*/ 6885679 h 6893992"/>
              <a:gd name="connsiteX1" fmla="*/ 2382751 w 2388062"/>
              <a:gd name="connsiteY1" fmla="*/ 0 h 6893992"/>
              <a:gd name="connsiteX2" fmla="*/ 2388062 w 2388062"/>
              <a:gd name="connsiteY2" fmla="*/ 6893992 h 6893992"/>
              <a:gd name="connsiteX3" fmla="*/ 0 w 2388062"/>
              <a:gd name="connsiteY3" fmla="*/ 6885679 h 6893992"/>
              <a:gd name="connsiteX0" fmla="*/ 0 w 2388062"/>
              <a:gd name="connsiteY0" fmla="*/ 6902305 h 6902305"/>
              <a:gd name="connsiteX1" fmla="*/ 2382751 w 2388062"/>
              <a:gd name="connsiteY1" fmla="*/ 0 h 6902305"/>
              <a:gd name="connsiteX2" fmla="*/ 2388062 w 2388062"/>
              <a:gd name="connsiteY2" fmla="*/ 6893992 h 6902305"/>
              <a:gd name="connsiteX3" fmla="*/ 0 w 2388062"/>
              <a:gd name="connsiteY3" fmla="*/ 6902305 h 6902305"/>
              <a:gd name="connsiteX0" fmla="*/ 0 w 2462877"/>
              <a:gd name="connsiteY0" fmla="*/ 6902305 h 6902305"/>
              <a:gd name="connsiteX1" fmla="*/ 2382751 w 2462877"/>
              <a:gd name="connsiteY1" fmla="*/ 0 h 6902305"/>
              <a:gd name="connsiteX2" fmla="*/ 2462877 w 2462877"/>
              <a:gd name="connsiteY2" fmla="*/ 6902304 h 6902305"/>
              <a:gd name="connsiteX3" fmla="*/ 0 w 2462877"/>
              <a:gd name="connsiteY3" fmla="*/ 6902305 h 6902305"/>
              <a:gd name="connsiteX0" fmla="*/ 0 w 2462877"/>
              <a:gd name="connsiteY0" fmla="*/ 6952181 h 6952181"/>
              <a:gd name="connsiteX1" fmla="*/ 2407689 w 2462877"/>
              <a:gd name="connsiteY1" fmla="*/ 0 h 6952181"/>
              <a:gd name="connsiteX2" fmla="*/ 2462877 w 2462877"/>
              <a:gd name="connsiteY2" fmla="*/ 6952180 h 6952181"/>
              <a:gd name="connsiteX3" fmla="*/ 0 w 2462877"/>
              <a:gd name="connsiteY3" fmla="*/ 6952181 h 6952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2877" h="6952181">
                <a:moveTo>
                  <a:pt x="0" y="6952181"/>
                </a:moveTo>
                <a:lnTo>
                  <a:pt x="2407689" y="0"/>
                </a:lnTo>
                <a:cubicBezTo>
                  <a:pt x="2409459" y="2297997"/>
                  <a:pt x="2461107" y="4654183"/>
                  <a:pt x="2462877" y="6952180"/>
                </a:cubicBezTo>
                <a:lnTo>
                  <a:pt x="0" y="6952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16749" y="2644596"/>
            <a:ext cx="7832913" cy="1692001"/>
          </a:xfrm>
          <a:custGeom>
            <a:avLst/>
            <a:gdLst>
              <a:gd name="connsiteX0" fmla="*/ 0 w 7915092"/>
              <a:gd name="connsiteY0" fmla="*/ 1692000 h 1692000"/>
              <a:gd name="connsiteX1" fmla="*/ 423000 w 7915092"/>
              <a:gd name="connsiteY1" fmla="*/ 0 h 1692000"/>
              <a:gd name="connsiteX2" fmla="*/ 7492092 w 7915092"/>
              <a:gd name="connsiteY2" fmla="*/ 0 h 1692000"/>
              <a:gd name="connsiteX3" fmla="*/ 7915092 w 7915092"/>
              <a:gd name="connsiteY3" fmla="*/ 1692000 h 1692000"/>
              <a:gd name="connsiteX4" fmla="*/ 0 w 7915092"/>
              <a:gd name="connsiteY4" fmla="*/ 1692000 h 1692000"/>
              <a:gd name="connsiteX0" fmla="*/ 0 w 7915092"/>
              <a:gd name="connsiteY0" fmla="*/ 1692000 h 1692000"/>
              <a:gd name="connsiteX1" fmla="*/ 655756 w 7915092"/>
              <a:gd name="connsiteY1" fmla="*/ 8313 h 1692000"/>
              <a:gd name="connsiteX2" fmla="*/ 7492092 w 7915092"/>
              <a:gd name="connsiteY2" fmla="*/ 0 h 1692000"/>
              <a:gd name="connsiteX3" fmla="*/ 7915092 w 7915092"/>
              <a:gd name="connsiteY3" fmla="*/ 1692000 h 1692000"/>
              <a:gd name="connsiteX4" fmla="*/ 0 w 7915092"/>
              <a:gd name="connsiteY4" fmla="*/ 1692000 h 1692000"/>
              <a:gd name="connsiteX0" fmla="*/ 0 w 7831964"/>
              <a:gd name="connsiteY0" fmla="*/ 1700313 h 1700313"/>
              <a:gd name="connsiteX1" fmla="*/ 572628 w 7831964"/>
              <a:gd name="connsiteY1" fmla="*/ 8313 h 1700313"/>
              <a:gd name="connsiteX2" fmla="*/ 7408964 w 7831964"/>
              <a:gd name="connsiteY2" fmla="*/ 0 h 1700313"/>
              <a:gd name="connsiteX3" fmla="*/ 7831964 w 7831964"/>
              <a:gd name="connsiteY3" fmla="*/ 1692000 h 1700313"/>
              <a:gd name="connsiteX4" fmla="*/ 0 w 7831964"/>
              <a:gd name="connsiteY4" fmla="*/ 1700313 h 1700313"/>
              <a:gd name="connsiteX0" fmla="*/ 0 w 7832913"/>
              <a:gd name="connsiteY0" fmla="*/ 1692001 h 1692001"/>
              <a:gd name="connsiteX1" fmla="*/ 572628 w 7832913"/>
              <a:gd name="connsiteY1" fmla="*/ 1 h 1692001"/>
              <a:gd name="connsiteX2" fmla="*/ 7832913 w 7832913"/>
              <a:gd name="connsiteY2" fmla="*/ 0 h 1692001"/>
              <a:gd name="connsiteX3" fmla="*/ 7831964 w 7832913"/>
              <a:gd name="connsiteY3" fmla="*/ 1683688 h 1692001"/>
              <a:gd name="connsiteX4" fmla="*/ 0 w 7832913"/>
              <a:gd name="connsiteY4" fmla="*/ 1692001 h 16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2913" h="1692001">
                <a:moveTo>
                  <a:pt x="0" y="1692001"/>
                </a:moveTo>
                <a:lnTo>
                  <a:pt x="572628" y="1"/>
                </a:lnTo>
                <a:lnTo>
                  <a:pt x="7832913" y="0"/>
                </a:lnTo>
                <a:cubicBezTo>
                  <a:pt x="7832597" y="561229"/>
                  <a:pt x="7832280" y="1122459"/>
                  <a:pt x="7831964" y="1683688"/>
                </a:cubicBezTo>
                <a:lnTo>
                  <a:pt x="0" y="1692001"/>
                </a:lnTo>
                <a:close/>
              </a:path>
            </a:pathLst>
          </a:custGeom>
          <a:solidFill>
            <a:srgbClr val="C1B5A2"/>
          </a:solidFill>
        </p:spPr>
        <p:txBody>
          <a:bodyPr lIns="792000" anchor="ctr" anchorCtr="0">
            <a:normAutofit/>
          </a:bodyPr>
          <a:lstStyle>
            <a:lvl1pPr algn="l">
              <a:defRPr sz="48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Les orientations </a:t>
            </a:r>
            <a:r>
              <a:rPr lang="fr-FR" dirty="0" err="1" smtClean="0"/>
              <a:t>strategiques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968538" y="3724102"/>
            <a:ext cx="2780175" cy="2536537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buNone/>
              <a:defRPr sz="23900" b="1">
                <a:solidFill>
                  <a:srgbClr val="6B635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2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21" y="647700"/>
            <a:ext cx="720000" cy="1317301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4909022" y="620712"/>
            <a:ext cx="3825935" cy="184666"/>
          </a:xfrm>
          <a:custGeom>
            <a:avLst/>
            <a:gdLst>
              <a:gd name="connsiteX0" fmla="*/ 0 w 4391720"/>
              <a:gd name="connsiteY0" fmla="*/ 0 h 184666"/>
              <a:gd name="connsiteX1" fmla="*/ 4391720 w 4391720"/>
              <a:gd name="connsiteY1" fmla="*/ 0 h 184666"/>
              <a:gd name="connsiteX2" fmla="*/ 4391720 w 4391720"/>
              <a:gd name="connsiteY2" fmla="*/ 184666 h 184666"/>
              <a:gd name="connsiteX3" fmla="*/ 0 w 4391720"/>
              <a:gd name="connsiteY3" fmla="*/ 184666 h 184666"/>
              <a:gd name="connsiteX4" fmla="*/ 0 w 4391720"/>
              <a:gd name="connsiteY4" fmla="*/ 0 h 184666"/>
              <a:gd name="connsiteX0" fmla="*/ 640080 w 4391720"/>
              <a:gd name="connsiteY0" fmla="*/ 0 h 184666"/>
              <a:gd name="connsiteX1" fmla="*/ 4391720 w 4391720"/>
              <a:gd name="connsiteY1" fmla="*/ 0 h 184666"/>
              <a:gd name="connsiteX2" fmla="*/ 4391720 w 4391720"/>
              <a:gd name="connsiteY2" fmla="*/ 184666 h 184666"/>
              <a:gd name="connsiteX3" fmla="*/ 0 w 4391720"/>
              <a:gd name="connsiteY3" fmla="*/ 184666 h 184666"/>
              <a:gd name="connsiteX4" fmla="*/ 640080 w 4391720"/>
              <a:gd name="connsiteY4" fmla="*/ 0 h 184666"/>
              <a:gd name="connsiteX0" fmla="*/ 121920 w 3873560"/>
              <a:gd name="connsiteY0" fmla="*/ 0 h 184666"/>
              <a:gd name="connsiteX1" fmla="*/ 3873560 w 3873560"/>
              <a:gd name="connsiteY1" fmla="*/ 0 h 184666"/>
              <a:gd name="connsiteX2" fmla="*/ 3873560 w 3873560"/>
              <a:gd name="connsiteY2" fmla="*/ 184666 h 184666"/>
              <a:gd name="connsiteX3" fmla="*/ 0 w 3873560"/>
              <a:gd name="connsiteY3" fmla="*/ 184666 h 184666"/>
              <a:gd name="connsiteX4" fmla="*/ 121920 w 3873560"/>
              <a:gd name="connsiteY4" fmla="*/ 0 h 184666"/>
              <a:gd name="connsiteX0" fmla="*/ 105251 w 3873560"/>
              <a:gd name="connsiteY0" fmla="*/ 2381 h 184666"/>
              <a:gd name="connsiteX1" fmla="*/ 3873560 w 3873560"/>
              <a:gd name="connsiteY1" fmla="*/ 0 h 184666"/>
              <a:gd name="connsiteX2" fmla="*/ 3873560 w 3873560"/>
              <a:gd name="connsiteY2" fmla="*/ 184666 h 184666"/>
              <a:gd name="connsiteX3" fmla="*/ 0 w 3873560"/>
              <a:gd name="connsiteY3" fmla="*/ 184666 h 184666"/>
              <a:gd name="connsiteX4" fmla="*/ 105251 w 3873560"/>
              <a:gd name="connsiteY4" fmla="*/ 2381 h 184666"/>
              <a:gd name="connsiteX0" fmla="*/ 57626 w 3825935"/>
              <a:gd name="connsiteY0" fmla="*/ 2381 h 184666"/>
              <a:gd name="connsiteX1" fmla="*/ 3825935 w 3825935"/>
              <a:gd name="connsiteY1" fmla="*/ 0 h 184666"/>
              <a:gd name="connsiteX2" fmla="*/ 3825935 w 3825935"/>
              <a:gd name="connsiteY2" fmla="*/ 184666 h 184666"/>
              <a:gd name="connsiteX3" fmla="*/ 0 w 3825935"/>
              <a:gd name="connsiteY3" fmla="*/ 182285 h 184666"/>
              <a:gd name="connsiteX4" fmla="*/ 57626 w 3825935"/>
              <a:gd name="connsiteY4" fmla="*/ 2381 h 18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5935" h="184666">
                <a:moveTo>
                  <a:pt x="57626" y="2381"/>
                </a:moveTo>
                <a:lnTo>
                  <a:pt x="3825935" y="0"/>
                </a:lnTo>
                <a:lnTo>
                  <a:pt x="3825935" y="184666"/>
                </a:lnTo>
                <a:lnTo>
                  <a:pt x="0" y="182285"/>
                </a:lnTo>
                <a:lnTo>
                  <a:pt x="57626" y="2381"/>
                </a:lnTo>
                <a:close/>
              </a:path>
            </a:pathLst>
          </a:custGeom>
          <a:solidFill>
            <a:srgbClr val="C1B5A2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200" baseline="0" dirty="0" smtClean="0">
                <a:solidFill>
                  <a:schemeClr val="bg1"/>
                </a:solidFill>
              </a:rPr>
              <a:t> pour l’environnement et le développement en Méditerranée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4121956" y="574545"/>
            <a:ext cx="865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baseline="0" dirty="0" smtClean="0">
                <a:solidFill>
                  <a:srgbClr val="C1B5A2"/>
                </a:solidFill>
              </a:rPr>
              <a:t>Plan Bleu</a:t>
            </a:r>
            <a:endParaRPr lang="fr-FR" sz="1200" b="1" dirty="0">
              <a:solidFill>
                <a:srgbClr val="C1B5A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01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2" r="5757"/>
          <a:stretch/>
        </p:blipFill>
        <p:spPr>
          <a:xfrm>
            <a:off x="1" y="2425"/>
            <a:ext cx="2414588" cy="6858000"/>
          </a:xfrm>
          <a:prstGeom prst="rect">
            <a:avLst/>
          </a:prstGeom>
        </p:spPr>
      </p:pic>
      <p:sp>
        <p:nvSpPr>
          <p:cNvPr id="12" name="Triangle isocèle 11"/>
          <p:cNvSpPr/>
          <p:nvPr userDrawn="1"/>
        </p:nvSpPr>
        <p:spPr>
          <a:xfrm>
            <a:off x="14316" y="-33249"/>
            <a:ext cx="2462877" cy="6891249"/>
          </a:xfrm>
          <a:custGeom>
            <a:avLst/>
            <a:gdLst>
              <a:gd name="connsiteX0" fmla="*/ 0 w 2654069"/>
              <a:gd name="connsiteY0" fmla="*/ 6893992 h 6893992"/>
              <a:gd name="connsiteX1" fmla="*/ 1327035 w 2654069"/>
              <a:gd name="connsiteY1" fmla="*/ 0 h 6893992"/>
              <a:gd name="connsiteX2" fmla="*/ 2654069 w 2654069"/>
              <a:gd name="connsiteY2" fmla="*/ 6893992 h 6893992"/>
              <a:gd name="connsiteX3" fmla="*/ 0 w 2654069"/>
              <a:gd name="connsiteY3" fmla="*/ 6893992 h 6893992"/>
              <a:gd name="connsiteX0" fmla="*/ 0 w 2654069"/>
              <a:gd name="connsiteY0" fmla="*/ 6885679 h 6885679"/>
              <a:gd name="connsiteX1" fmla="*/ 2382751 w 2654069"/>
              <a:gd name="connsiteY1" fmla="*/ 0 h 6885679"/>
              <a:gd name="connsiteX2" fmla="*/ 2654069 w 2654069"/>
              <a:gd name="connsiteY2" fmla="*/ 6885679 h 6885679"/>
              <a:gd name="connsiteX3" fmla="*/ 0 w 2654069"/>
              <a:gd name="connsiteY3" fmla="*/ 6885679 h 6885679"/>
              <a:gd name="connsiteX0" fmla="*/ 0 w 2388062"/>
              <a:gd name="connsiteY0" fmla="*/ 6885679 h 6893992"/>
              <a:gd name="connsiteX1" fmla="*/ 2382751 w 2388062"/>
              <a:gd name="connsiteY1" fmla="*/ 0 h 6893992"/>
              <a:gd name="connsiteX2" fmla="*/ 2388062 w 2388062"/>
              <a:gd name="connsiteY2" fmla="*/ 6893992 h 6893992"/>
              <a:gd name="connsiteX3" fmla="*/ 0 w 2388062"/>
              <a:gd name="connsiteY3" fmla="*/ 6885679 h 6893992"/>
              <a:gd name="connsiteX0" fmla="*/ 0 w 2388062"/>
              <a:gd name="connsiteY0" fmla="*/ 6902305 h 6902305"/>
              <a:gd name="connsiteX1" fmla="*/ 2382751 w 2388062"/>
              <a:gd name="connsiteY1" fmla="*/ 0 h 6902305"/>
              <a:gd name="connsiteX2" fmla="*/ 2388062 w 2388062"/>
              <a:gd name="connsiteY2" fmla="*/ 6893992 h 6902305"/>
              <a:gd name="connsiteX3" fmla="*/ 0 w 2388062"/>
              <a:gd name="connsiteY3" fmla="*/ 6902305 h 6902305"/>
              <a:gd name="connsiteX0" fmla="*/ 0 w 2462877"/>
              <a:gd name="connsiteY0" fmla="*/ 6902305 h 6902305"/>
              <a:gd name="connsiteX1" fmla="*/ 2382751 w 2462877"/>
              <a:gd name="connsiteY1" fmla="*/ 0 h 6902305"/>
              <a:gd name="connsiteX2" fmla="*/ 2462877 w 2462877"/>
              <a:gd name="connsiteY2" fmla="*/ 6902304 h 6902305"/>
              <a:gd name="connsiteX3" fmla="*/ 0 w 2462877"/>
              <a:gd name="connsiteY3" fmla="*/ 6902305 h 6902305"/>
              <a:gd name="connsiteX0" fmla="*/ 0 w 2462877"/>
              <a:gd name="connsiteY0" fmla="*/ 6952181 h 6952181"/>
              <a:gd name="connsiteX1" fmla="*/ 2407689 w 2462877"/>
              <a:gd name="connsiteY1" fmla="*/ 0 h 6952181"/>
              <a:gd name="connsiteX2" fmla="*/ 2462877 w 2462877"/>
              <a:gd name="connsiteY2" fmla="*/ 6952180 h 6952181"/>
              <a:gd name="connsiteX3" fmla="*/ 0 w 2462877"/>
              <a:gd name="connsiteY3" fmla="*/ 6952181 h 6952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2877" h="6952181">
                <a:moveTo>
                  <a:pt x="0" y="6952181"/>
                </a:moveTo>
                <a:lnTo>
                  <a:pt x="2407689" y="0"/>
                </a:lnTo>
                <a:cubicBezTo>
                  <a:pt x="2409459" y="2297997"/>
                  <a:pt x="2461107" y="4654183"/>
                  <a:pt x="2462877" y="6952180"/>
                </a:cubicBezTo>
                <a:lnTo>
                  <a:pt x="0" y="6952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16749" y="2644596"/>
            <a:ext cx="7832913" cy="1692001"/>
          </a:xfrm>
          <a:custGeom>
            <a:avLst/>
            <a:gdLst>
              <a:gd name="connsiteX0" fmla="*/ 0 w 7915092"/>
              <a:gd name="connsiteY0" fmla="*/ 1692000 h 1692000"/>
              <a:gd name="connsiteX1" fmla="*/ 423000 w 7915092"/>
              <a:gd name="connsiteY1" fmla="*/ 0 h 1692000"/>
              <a:gd name="connsiteX2" fmla="*/ 7492092 w 7915092"/>
              <a:gd name="connsiteY2" fmla="*/ 0 h 1692000"/>
              <a:gd name="connsiteX3" fmla="*/ 7915092 w 7915092"/>
              <a:gd name="connsiteY3" fmla="*/ 1692000 h 1692000"/>
              <a:gd name="connsiteX4" fmla="*/ 0 w 7915092"/>
              <a:gd name="connsiteY4" fmla="*/ 1692000 h 1692000"/>
              <a:gd name="connsiteX0" fmla="*/ 0 w 7915092"/>
              <a:gd name="connsiteY0" fmla="*/ 1692000 h 1692000"/>
              <a:gd name="connsiteX1" fmla="*/ 655756 w 7915092"/>
              <a:gd name="connsiteY1" fmla="*/ 8313 h 1692000"/>
              <a:gd name="connsiteX2" fmla="*/ 7492092 w 7915092"/>
              <a:gd name="connsiteY2" fmla="*/ 0 h 1692000"/>
              <a:gd name="connsiteX3" fmla="*/ 7915092 w 7915092"/>
              <a:gd name="connsiteY3" fmla="*/ 1692000 h 1692000"/>
              <a:gd name="connsiteX4" fmla="*/ 0 w 7915092"/>
              <a:gd name="connsiteY4" fmla="*/ 1692000 h 1692000"/>
              <a:gd name="connsiteX0" fmla="*/ 0 w 7831964"/>
              <a:gd name="connsiteY0" fmla="*/ 1700313 h 1700313"/>
              <a:gd name="connsiteX1" fmla="*/ 572628 w 7831964"/>
              <a:gd name="connsiteY1" fmla="*/ 8313 h 1700313"/>
              <a:gd name="connsiteX2" fmla="*/ 7408964 w 7831964"/>
              <a:gd name="connsiteY2" fmla="*/ 0 h 1700313"/>
              <a:gd name="connsiteX3" fmla="*/ 7831964 w 7831964"/>
              <a:gd name="connsiteY3" fmla="*/ 1692000 h 1700313"/>
              <a:gd name="connsiteX4" fmla="*/ 0 w 7831964"/>
              <a:gd name="connsiteY4" fmla="*/ 1700313 h 1700313"/>
              <a:gd name="connsiteX0" fmla="*/ 0 w 7832913"/>
              <a:gd name="connsiteY0" fmla="*/ 1692001 h 1692001"/>
              <a:gd name="connsiteX1" fmla="*/ 572628 w 7832913"/>
              <a:gd name="connsiteY1" fmla="*/ 1 h 1692001"/>
              <a:gd name="connsiteX2" fmla="*/ 7832913 w 7832913"/>
              <a:gd name="connsiteY2" fmla="*/ 0 h 1692001"/>
              <a:gd name="connsiteX3" fmla="*/ 7831964 w 7832913"/>
              <a:gd name="connsiteY3" fmla="*/ 1683688 h 1692001"/>
              <a:gd name="connsiteX4" fmla="*/ 0 w 7832913"/>
              <a:gd name="connsiteY4" fmla="*/ 1692001 h 16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2913" h="1692001">
                <a:moveTo>
                  <a:pt x="0" y="1692001"/>
                </a:moveTo>
                <a:lnTo>
                  <a:pt x="572628" y="1"/>
                </a:lnTo>
                <a:lnTo>
                  <a:pt x="7832913" y="0"/>
                </a:lnTo>
                <a:cubicBezTo>
                  <a:pt x="7832597" y="561229"/>
                  <a:pt x="7832280" y="1122459"/>
                  <a:pt x="7831964" y="1683688"/>
                </a:cubicBezTo>
                <a:lnTo>
                  <a:pt x="0" y="1692001"/>
                </a:lnTo>
                <a:close/>
              </a:path>
            </a:pathLst>
          </a:custGeom>
          <a:solidFill>
            <a:srgbClr val="C1B5A2"/>
          </a:solidFill>
        </p:spPr>
        <p:txBody>
          <a:bodyPr lIns="792000" anchor="ctr" anchorCtr="0">
            <a:normAutofit/>
          </a:bodyPr>
          <a:lstStyle>
            <a:lvl1pPr algn="l">
              <a:defRPr sz="48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Les orientations </a:t>
            </a:r>
            <a:r>
              <a:rPr lang="fr-FR" dirty="0" err="1" smtClean="0"/>
              <a:t>strategiques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968538" y="3724102"/>
            <a:ext cx="2780175" cy="2536537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buNone/>
              <a:defRPr sz="23900" b="1">
                <a:solidFill>
                  <a:srgbClr val="6B635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2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13" y="605364"/>
            <a:ext cx="502407" cy="1800000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4909022" y="620712"/>
            <a:ext cx="3825935" cy="184666"/>
          </a:xfrm>
          <a:custGeom>
            <a:avLst/>
            <a:gdLst>
              <a:gd name="connsiteX0" fmla="*/ 0 w 4391720"/>
              <a:gd name="connsiteY0" fmla="*/ 0 h 184666"/>
              <a:gd name="connsiteX1" fmla="*/ 4391720 w 4391720"/>
              <a:gd name="connsiteY1" fmla="*/ 0 h 184666"/>
              <a:gd name="connsiteX2" fmla="*/ 4391720 w 4391720"/>
              <a:gd name="connsiteY2" fmla="*/ 184666 h 184666"/>
              <a:gd name="connsiteX3" fmla="*/ 0 w 4391720"/>
              <a:gd name="connsiteY3" fmla="*/ 184666 h 184666"/>
              <a:gd name="connsiteX4" fmla="*/ 0 w 4391720"/>
              <a:gd name="connsiteY4" fmla="*/ 0 h 184666"/>
              <a:gd name="connsiteX0" fmla="*/ 640080 w 4391720"/>
              <a:gd name="connsiteY0" fmla="*/ 0 h 184666"/>
              <a:gd name="connsiteX1" fmla="*/ 4391720 w 4391720"/>
              <a:gd name="connsiteY1" fmla="*/ 0 h 184666"/>
              <a:gd name="connsiteX2" fmla="*/ 4391720 w 4391720"/>
              <a:gd name="connsiteY2" fmla="*/ 184666 h 184666"/>
              <a:gd name="connsiteX3" fmla="*/ 0 w 4391720"/>
              <a:gd name="connsiteY3" fmla="*/ 184666 h 184666"/>
              <a:gd name="connsiteX4" fmla="*/ 640080 w 4391720"/>
              <a:gd name="connsiteY4" fmla="*/ 0 h 184666"/>
              <a:gd name="connsiteX0" fmla="*/ 121920 w 3873560"/>
              <a:gd name="connsiteY0" fmla="*/ 0 h 184666"/>
              <a:gd name="connsiteX1" fmla="*/ 3873560 w 3873560"/>
              <a:gd name="connsiteY1" fmla="*/ 0 h 184666"/>
              <a:gd name="connsiteX2" fmla="*/ 3873560 w 3873560"/>
              <a:gd name="connsiteY2" fmla="*/ 184666 h 184666"/>
              <a:gd name="connsiteX3" fmla="*/ 0 w 3873560"/>
              <a:gd name="connsiteY3" fmla="*/ 184666 h 184666"/>
              <a:gd name="connsiteX4" fmla="*/ 121920 w 3873560"/>
              <a:gd name="connsiteY4" fmla="*/ 0 h 184666"/>
              <a:gd name="connsiteX0" fmla="*/ 105251 w 3873560"/>
              <a:gd name="connsiteY0" fmla="*/ 2381 h 184666"/>
              <a:gd name="connsiteX1" fmla="*/ 3873560 w 3873560"/>
              <a:gd name="connsiteY1" fmla="*/ 0 h 184666"/>
              <a:gd name="connsiteX2" fmla="*/ 3873560 w 3873560"/>
              <a:gd name="connsiteY2" fmla="*/ 184666 h 184666"/>
              <a:gd name="connsiteX3" fmla="*/ 0 w 3873560"/>
              <a:gd name="connsiteY3" fmla="*/ 184666 h 184666"/>
              <a:gd name="connsiteX4" fmla="*/ 105251 w 3873560"/>
              <a:gd name="connsiteY4" fmla="*/ 2381 h 184666"/>
              <a:gd name="connsiteX0" fmla="*/ 57626 w 3825935"/>
              <a:gd name="connsiteY0" fmla="*/ 2381 h 184666"/>
              <a:gd name="connsiteX1" fmla="*/ 3825935 w 3825935"/>
              <a:gd name="connsiteY1" fmla="*/ 0 h 184666"/>
              <a:gd name="connsiteX2" fmla="*/ 3825935 w 3825935"/>
              <a:gd name="connsiteY2" fmla="*/ 184666 h 184666"/>
              <a:gd name="connsiteX3" fmla="*/ 0 w 3825935"/>
              <a:gd name="connsiteY3" fmla="*/ 182285 h 184666"/>
              <a:gd name="connsiteX4" fmla="*/ 57626 w 3825935"/>
              <a:gd name="connsiteY4" fmla="*/ 2381 h 18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5935" h="184666">
                <a:moveTo>
                  <a:pt x="57626" y="2381"/>
                </a:moveTo>
                <a:lnTo>
                  <a:pt x="3825935" y="0"/>
                </a:lnTo>
                <a:lnTo>
                  <a:pt x="3825935" y="184666"/>
                </a:lnTo>
                <a:lnTo>
                  <a:pt x="0" y="182285"/>
                </a:lnTo>
                <a:lnTo>
                  <a:pt x="57626" y="2381"/>
                </a:lnTo>
                <a:close/>
              </a:path>
            </a:pathLst>
          </a:custGeom>
          <a:solidFill>
            <a:srgbClr val="C1B5A2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200" baseline="0" dirty="0" smtClean="0">
                <a:solidFill>
                  <a:schemeClr val="bg1"/>
                </a:solidFill>
              </a:rPr>
              <a:t> Construisons ensemble l'avenir de la Méditerranée</a:t>
            </a:r>
            <a:r>
              <a:rPr lang="fr-FR" sz="1200" baseline="0" dirty="0" smtClean="0">
                <a:solidFill>
                  <a:srgbClr val="C1B5A2"/>
                </a:solidFill>
              </a:rPr>
              <a:t>..</a:t>
            </a:r>
            <a:endParaRPr lang="fr-FR" sz="1200" dirty="0">
              <a:solidFill>
                <a:srgbClr val="C1B5A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5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62" r="5757"/>
          <a:stretch/>
        </p:blipFill>
        <p:spPr>
          <a:xfrm>
            <a:off x="1" y="2425"/>
            <a:ext cx="2414588" cy="6858000"/>
          </a:xfrm>
          <a:prstGeom prst="rect">
            <a:avLst/>
          </a:prstGeom>
        </p:spPr>
      </p:pic>
      <p:sp>
        <p:nvSpPr>
          <p:cNvPr id="12" name="Triangle isocèle 11"/>
          <p:cNvSpPr/>
          <p:nvPr userDrawn="1"/>
        </p:nvSpPr>
        <p:spPr>
          <a:xfrm>
            <a:off x="14316" y="-33249"/>
            <a:ext cx="2462877" cy="6891249"/>
          </a:xfrm>
          <a:custGeom>
            <a:avLst/>
            <a:gdLst>
              <a:gd name="connsiteX0" fmla="*/ 0 w 2654069"/>
              <a:gd name="connsiteY0" fmla="*/ 6893992 h 6893992"/>
              <a:gd name="connsiteX1" fmla="*/ 1327035 w 2654069"/>
              <a:gd name="connsiteY1" fmla="*/ 0 h 6893992"/>
              <a:gd name="connsiteX2" fmla="*/ 2654069 w 2654069"/>
              <a:gd name="connsiteY2" fmla="*/ 6893992 h 6893992"/>
              <a:gd name="connsiteX3" fmla="*/ 0 w 2654069"/>
              <a:gd name="connsiteY3" fmla="*/ 6893992 h 6893992"/>
              <a:gd name="connsiteX0" fmla="*/ 0 w 2654069"/>
              <a:gd name="connsiteY0" fmla="*/ 6885679 h 6885679"/>
              <a:gd name="connsiteX1" fmla="*/ 2382751 w 2654069"/>
              <a:gd name="connsiteY1" fmla="*/ 0 h 6885679"/>
              <a:gd name="connsiteX2" fmla="*/ 2654069 w 2654069"/>
              <a:gd name="connsiteY2" fmla="*/ 6885679 h 6885679"/>
              <a:gd name="connsiteX3" fmla="*/ 0 w 2654069"/>
              <a:gd name="connsiteY3" fmla="*/ 6885679 h 6885679"/>
              <a:gd name="connsiteX0" fmla="*/ 0 w 2388062"/>
              <a:gd name="connsiteY0" fmla="*/ 6885679 h 6893992"/>
              <a:gd name="connsiteX1" fmla="*/ 2382751 w 2388062"/>
              <a:gd name="connsiteY1" fmla="*/ 0 h 6893992"/>
              <a:gd name="connsiteX2" fmla="*/ 2388062 w 2388062"/>
              <a:gd name="connsiteY2" fmla="*/ 6893992 h 6893992"/>
              <a:gd name="connsiteX3" fmla="*/ 0 w 2388062"/>
              <a:gd name="connsiteY3" fmla="*/ 6885679 h 6893992"/>
              <a:gd name="connsiteX0" fmla="*/ 0 w 2388062"/>
              <a:gd name="connsiteY0" fmla="*/ 6902305 h 6902305"/>
              <a:gd name="connsiteX1" fmla="*/ 2382751 w 2388062"/>
              <a:gd name="connsiteY1" fmla="*/ 0 h 6902305"/>
              <a:gd name="connsiteX2" fmla="*/ 2388062 w 2388062"/>
              <a:gd name="connsiteY2" fmla="*/ 6893992 h 6902305"/>
              <a:gd name="connsiteX3" fmla="*/ 0 w 2388062"/>
              <a:gd name="connsiteY3" fmla="*/ 6902305 h 6902305"/>
              <a:gd name="connsiteX0" fmla="*/ 0 w 2462877"/>
              <a:gd name="connsiteY0" fmla="*/ 6902305 h 6902305"/>
              <a:gd name="connsiteX1" fmla="*/ 2382751 w 2462877"/>
              <a:gd name="connsiteY1" fmla="*/ 0 h 6902305"/>
              <a:gd name="connsiteX2" fmla="*/ 2462877 w 2462877"/>
              <a:gd name="connsiteY2" fmla="*/ 6902304 h 6902305"/>
              <a:gd name="connsiteX3" fmla="*/ 0 w 2462877"/>
              <a:gd name="connsiteY3" fmla="*/ 6902305 h 6902305"/>
              <a:gd name="connsiteX0" fmla="*/ 0 w 2462877"/>
              <a:gd name="connsiteY0" fmla="*/ 6952181 h 6952181"/>
              <a:gd name="connsiteX1" fmla="*/ 2407689 w 2462877"/>
              <a:gd name="connsiteY1" fmla="*/ 0 h 6952181"/>
              <a:gd name="connsiteX2" fmla="*/ 2462877 w 2462877"/>
              <a:gd name="connsiteY2" fmla="*/ 6952180 h 6952181"/>
              <a:gd name="connsiteX3" fmla="*/ 0 w 2462877"/>
              <a:gd name="connsiteY3" fmla="*/ 6952181 h 6952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2877" h="6952181">
                <a:moveTo>
                  <a:pt x="0" y="6952181"/>
                </a:moveTo>
                <a:lnTo>
                  <a:pt x="2407689" y="0"/>
                </a:lnTo>
                <a:cubicBezTo>
                  <a:pt x="2409459" y="2297997"/>
                  <a:pt x="2461107" y="4654183"/>
                  <a:pt x="2462877" y="6952180"/>
                </a:cubicBezTo>
                <a:lnTo>
                  <a:pt x="0" y="6952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916749" y="2644596"/>
            <a:ext cx="7832913" cy="1692001"/>
          </a:xfrm>
          <a:custGeom>
            <a:avLst/>
            <a:gdLst>
              <a:gd name="connsiteX0" fmla="*/ 0 w 7915092"/>
              <a:gd name="connsiteY0" fmla="*/ 1692000 h 1692000"/>
              <a:gd name="connsiteX1" fmla="*/ 423000 w 7915092"/>
              <a:gd name="connsiteY1" fmla="*/ 0 h 1692000"/>
              <a:gd name="connsiteX2" fmla="*/ 7492092 w 7915092"/>
              <a:gd name="connsiteY2" fmla="*/ 0 h 1692000"/>
              <a:gd name="connsiteX3" fmla="*/ 7915092 w 7915092"/>
              <a:gd name="connsiteY3" fmla="*/ 1692000 h 1692000"/>
              <a:gd name="connsiteX4" fmla="*/ 0 w 7915092"/>
              <a:gd name="connsiteY4" fmla="*/ 1692000 h 1692000"/>
              <a:gd name="connsiteX0" fmla="*/ 0 w 7915092"/>
              <a:gd name="connsiteY0" fmla="*/ 1692000 h 1692000"/>
              <a:gd name="connsiteX1" fmla="*/ 655756 w 7915092"/>
              <a:gd name="connsiteY1" fmla="*/ 8313 h 1692000"/>
              <a:gd name="connsiteX2" fmla="*/ 7492092 w 7915092"/>
              <a:gd name="connsiteY2" fmla="*/ 0 h 1692000"/>
              <a:gd name="connsiteX3" fmla="*/ 7915092 w 7915092"/>
              <a:gd name="connsiteY3" fmla="*/ 1692000 h 1692000"/>
              <a:gd name="connsiteX4" fmla="*/ 0 w 7915092"/>
              <a:gd name="connsiteY4" fmla="*/ 1692000 h 1692000"/>
              <a:gd name="connsiteX0" fmla="*/ 0 w 7831964"/>
              <a:gd name="connsiteY0" fmla="*/ 1700313 h 1700313"/>
              <a:gd name="connsiteX1" fmla="*/ 572628 w 7831964"/>
              <a:gd name="connsiteY1" fmla="*/ 8313 h 1700313"/>
              <a:gd name="connsiteX2" fmla="*/ 7408964 w 7831964"/>
              <a:gd name="connsiteY2" fmla="*/ 0 h 1700313"/>
              <a:gd name="connsiteX3" fmla="*/ 7831964 w 7831964"/>
              <a:gd name="connsiteY3" fmla="*/ 1692000 h 1700313"/>
              <a:gd name="connsiteX4" fmla="*/ 0 w 7831964"/>
              <a:gd name="connsiteY4" fmla="*/ 1700313 h 1700313"/>
              <a:gd name="connsiteX0" fmla="*/ 0 w 7832913"/>
              <a:gd name="connsiteY0" fmla="*/ 1692001 h 1692001"/>
              <a:gd name="connsiteX1" fmla="*/ 572628 w 7832913"/>
              <a:gd name="connsiteY1" fmla="*/ 1 h 1692001"/>
              <a:gd name="connsiteX2" fmla="*/ 7832913 w 7832913"/>
              <a:gd name="connsiteY2" fmla="*/ 0 h 1692001"/>
              <a:gd name="connsiteX3" fmla="*/ 7831964 w 7832913"/>
              <a:gd name="connsiteY3" fmla="*/ 1683688 h 1692001"/>
              <a:gd name="connsiteX4" fmla="*/ 0 w 7832913"/>
              <a:gd name="connsiteY4" fmla="*/ 1692001 h 16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32913" h="1692001">
                <a:moveTo>
                  <a:pt x="0" y="1692001"/>
                </a:moveTo>
                <a:lnTo>
                  <a:pt x="572628" y="1"/>
                </a:lnTo>
                <a:lnTo>
                  <a:pt x="7832913" y="0"/>
                </a:lnTo>
                <a:cubicBezTo>
                  <a:pt x="7832597" y="561229"/>
                  <a:pt x="7832280" y="1122459"/>
                  <a:pt x="7831964" y="1683688"/>
                </a:cubicBezTo>
                <a:lnTo>
                  <a:pt x="0" y="1692001"/>
                </a:lnTo>
                <a:close/>
              </a:path>
            </a:pathLst>
          </a:custGeom>
          <a:solidFill>
            <a:srgbClr val="C1B5A2"/>
          </a:solidFill>
        </p:spPr>
        <p:txBody>
          <a:bodyPr lIns="792000" anchor="ctr" anchorCtr="0">
            <a:normAutofit/>
          </a:bodyPr>
          <a:lstStyle>
            <a:lvl1pPr algn="l">
              <a:defRPr sz="4800" b="1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Les orientations </a:t>
            </a:r>
            <a:r>
              <a:rPr lang="fr-FR" dirty="0" err="1" smtClean="0"/>
              <a:t>strategiques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968538" y="3724102"/>
            <a:ext cx="2780175" cy="2536537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buNone/>
              <a:defRPr sz="23900" b="1">
                <a:solidFill>
                  <a:srgbClr val="6B635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2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15" y="605364"/>
            <a:ext cx="500399" cy="1800000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4909022" y="620712"/>
            <a:ext cx="3825935" cy="184666"/>
          </a:xfrm>
          <a:custGeom>
            <a:avLst/>
            <a:gdLst>
              <a:gd name="connsiteX0" fmla="*/ 0 w 4391720"/>
              <a:gd name="connsiteY0" fmla="*/ 0 h 184666"/>
              <a:gd name="connsiteX1" fmla="*/ 4391720 w 4391720"/>
              <a:gd name="connsiteY1" fmla="*/ 0 h 184666"/>
              <a:gd name="connsiteX2" fmla="*/ 4391720 w 4391720"/>
              <a:gd name="connsiteY2" fmla="*/ 184666 h 184666"/>
              <a:gd name="connsiteX3" fmla="*/ 0 w 4391720"/>
              <a:gd name="connsiteY3" fmla="*/ 184666 h 184666"/>
              <a:gd name="connsiteX4" fmla="*/ 0 w 4391720"/>
              <a:gd name="connsiteY4" fmla="*/ 0 h 184666"/>
              <a:gd name="connsiteX0" fmla="*/ 640080 w 4391720"/>
              <a:gd name="connsiteY0" fmla="*/ 0 h 184666"/>
              <a:gd name="connsiteX1" fmla="*/ 4391720 w 4391720"/>
              <a:gd name="connsiteY1" fmla="*/ 0 h 184666"/>
              <a:gd name="connsiteX2" fmla="*/ 4391720 w 4391720"/>
              <a:gd name="connsiteY2" fmla="*/ 184666 h 184666"/>
              <a:gd name="connsiteX3" fmla="*/ 0 w 4391720"/>
              <a:gd name="connsiteY3" fmla="*/ 184666 h 184666"/>
              <a:gd name="connsiteX4" fmla="*/ 640080 w 4391720"/>
              <a:gd name="connsiteY4" fmla="*/ 0 h 184666"/>
              <a:gd name="connsiteX0" fmla="*/ 121920 w 3873560"/>
              <a:gd name="connsiteY0" fmla="*/ 0 h 184666"/>
              <a:gd name="connsiteX1" fmla="*/ 3873560 w 3873560"/>
              <a:gd name="connsiteY1" fmla="*/ 0 h 184666"/>
              <a:gd name="connsiteX2" fmla="*/ 3873560 w 3873560"/>
              <a:gd name="connsiteY2" fmla="*/ 184666 h 184666"/>
              <a:gd name="connsiteX3" fmla="*/ 0 w 3873560"/>
              <a:gd name="connsiteY3" fmla="*/ 184666 h 184666"/>
              <a:gd name="connsiteX4" fmla="*/ 121920 w 3873560"/>
              <a:gd name="connsiteY4" fmla="*/ 0 h 184666"/>
              <a:gd name="connsiteX0" fmla="*/ 105251 w 3873560"/>
              <a:gd name="connsiteY0" fmla="*/ 2381 h 184666"/>
              <a:gd name="connsiteX1" fmla="*/ 3873560 w 3873560"/>
              <a:gd name="connsiteY1" fmla="*/ 0 h 184666"/>
              <a:gd name="connsiteX2" fmla="*/ 3873560 w 3873560"/>
              <a:gd name="connsiteY2" fmla="*/ 184666 h 184666"/>
              <a:gd name="connsiteX3" fmla="*/ 0 w 3873560"/>
              <a:gd name="connsiteY3" fmla="*/ 184666 h 184666"/>
              <a:gd name="connsiteX4" fmla="*/ 105251 w 3873560"/>
              <a:gd name="connsiteY4" fmla="*/ 2381 h 184666"/>
              <a:gd name="connsiteX0" fmla="*/ 57626 w 3825935"/>
              <a:gd name="connsiteY0" fmla="*/ 2381 h 184666"/>
              <a:gd name="connsiteX1" fmla="*/ 3825935 w 3825935"/>
              <a:gd name="connsiteY1" fmla="*/ 0 h 184666"/>
              <a:gd name="connsiteX2" fmla="*/ 3825935 w 3825935"/>
              <a:gd name="connsiteY2" fmla="*/ 184666 h 184666"/>
              <a:gd name="connsiteX3" fmla="*/ 0 w 3825935"/>
              <a:gd name="connsiteY3" fmla="*/ 182285 h 184666"/>
              <a:gd name="connsiteX4" fmla="*/ 57626 w 3825935"/>
              <a:gd name="connsiteY4" fmla="*/ 2381 h 18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5935" h="184666">
                <a:moveTo>
                  <a:pt x="57626" y="2381"/>
                </a:moveTo>
                <a:lnTo>
                  <a:pt x="3825935" y="0"/>
                </a:lnTo>
                <a:lnTo>
                  <a:pt x="3825935" y="184666"/>
                </a:lnTo>
                <a:lnTo>
                  <a:pt x="0" y="182285"/>
                </a:lnTo>
                <a:lnTo>
                  <a:pt x="57626" y="2381"/>
                </a:lnTo>
                <a:close/>
              </a:path>
            </a:pathLst>
          </a:custGeom>
          <a:solidFill>
            <a:srgbClr val="C1B5A2"/>
          </a:solidFill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200" baseline="0" dirty="0" smtClean="0">
                <a:solidFill>
                  <a:schemeClr val="bg1"/>
                </a:solidFill>
              </a:rPr>
              <a:t> Building the </a:t>
            </a:r>
            <a:r>
              <a:rPr lang="fr-FR" sz="1200" baseline="0" dirty="0" err="1" smtClean="0">
                <a:solidFill>
                  <a:schemeClr val="bg1"/>
                </a:solidFill>
              </a:rPr>
              <a:t>Mediterranean</a:t>
            </a:r>
            <a:r>
              <a:rPr lang="fr-FR" sz="1200" baseline="0" dirty="0" smtClean="0">
                <a:solidFill>
                  <a:schemeClr val="bg1"/>
                </a:solidFill>
              </a:rPr>
              <a:t> future </a:t>
            </a:r>
            <a:r>
              <a:rPr lang="fr-FR" sz="1200" baseline="0" dirty="0" err="1" smtClean="0">
                <a:solidFill>
                  <a:schemeClr val="bg1"/>
                </a:solidFill>
              </a:rPr>
              <a:t>together</a:t>
            </a:r>
            <a:r>
              <a:rPr lang="fr-FR" sz="1200" baseline="0" dirty="0" smtClean="0">
                <a:solidFill>
                  <a:schemeClr val="bg1"/>
                </a:solidFill>
              </a:rPr>
              <a:t>	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9" t="34107" r="22009"/>
          <a:stretch/>
        </p:blipFill>
        <p:spPr>
          <a:xfrm>
            <a:off x="507" y="2157"/>
            <a:ext cx="875794" cy="2310952"/>
          </a:xfrm>
          <a:prstGeom prst="rect">
            <a:avLst/>
          </a:prstGeom>
        </p:spPr>
      </p:pic>
      <p:sp>
        <p:nvSpPr>
          <p:cNvPr id="11" name="Triangle rectangle 10"/>
          <p:cNvSpPr/>
          <p:nvPr userDrawn="1"/>
        </p:nvSpPr>
        <p:spPr>
          <a:xfrm flipH="1">
            <a:off x="-6230" y="-23813"/>
            <a:ext cx="896041" cy="2362893"/>
          </a:xfrm>
          <a:custGeom>
            <a:avLst/>
            <a:gdLst>
              <a:gd name="connsiteX0" fmla="*/ 0 w 1051559"/>
              <a:gd name="connsiteY0" fmla="*/ 2773680 h 2773680"/>
              <a:gd name="connsiteX1" fmla="*/ 0 w 1051559"/>
              <a:gd name="connsiteY1" fmla="*/ 0 h 2773680"/>
              <a:gd name="connsiteX2" fmla="*/ 1051559 w 1051559"/>
              <a:gd name="connsiteY2" fmla="*/ 2773680 h 2773680"/>
              <a:gd name="connsiteX3" fmla="*/ 0 w 1051559"/>
              <a:gd name="connsiteY3" fmla="*/ 2773680 h 2773680"/>
              <a:gd name="connsiteX0" fmla="*/ 8313 w 1051559"/>
              <a:gd name="connsiteY0" fmla="*/ 2316480 h 2773680"/>
              <a:gd name="connsiteX1" fmla="*/ 0 w 1051559"/>
              <a:gd name="connsiteY1" fmla="*/ 0 h 2773680"/>
              <a:gd name="connsiteX2" fmla="*/ 1051559 w 1051559"/>
              <a:gd name="connsiteY2" fmla="*/ 2773680 h 2773680"/>
              <a:gd name="connsiteX3" fmla="*/ 8313 w 1051559"/>
              <a:gd name="connsiteY3" fmla="*/ 2316480 h 2773680"/>
              <a:gd name="connsiteX0" fmla="*/ 8313 w 876991"/>
              <a:gd name="connsiteY0" fmla="*/ 2316480 h 2324793"/>
              <a:gd name="connsiteX1" fmla="*/ 0 w 876991"/>
              <a:gd name="connsiteY1" fmla="*/ 0 h 2324793"/>
              <a:gd name="connsiteX2" fmla="*/ 876991 w 876991"/>
              <a:gd name="connsiteY2" fmla="*/ 2324793 h 2324793"/>
              <a:gd name="connsiteX3" fmla="*/ 8313 w 876991"/>
              <a:gd name="connsiteY3" fmla="*/ 2316480 h 2324793"/>
              <a:gd name="connsiteX0" fmla="*/ 33251 w 876991"/>
              <a:gd name="connsiteY0" fmla="*/ 2349731 h 2349731"/>
              <a:gd name="connsiteX1" fmla="*/ 0 w 876991"/>
              <a:gd name="connsiteY1" fmla="*/ 0 h 2349731"/>
              <a:gd name="connsiteX2" fmla="*/ 876991 w 876991"/>
              <a:gd name="connsiteY2" fmla="*/ 2324793 h 2349731"/>
              <a:gd name="connsiteX3" fmla="*/ 33251 w 876991"/>
              <a:gd name="connsiteY3" fmla="*/ 2349731 h 2349731"/>
              <a:gd name="connsiteX0" fmla="*/ 33251 w 876991"/>
              <a:gd name="connsiteY0" fmla="*/ 2349731 h 2349731"/>
              <a:gd name="connsiteX1" fmla="*/ 0 w 876991"/>
              <a:gd name="connsiteY1" fmla="*/ 0 h 2349731"/>
              <a:gd name="connsiteX2" fmla="*/ 876991 w 876991"/>
              <a:gd name="connsiteY2" fmla="*/ 2339081 h 2349731"/>
              <a:gd name="connsiteX3" fmla="*/ 33251 w 876991"/>
              <a:gd name="connsiteY3" fmla="*/ 2349731 h 2349731"/>
              <a:gd name="connsiteX0" fmla="*/ 0 w 886603"/>
              <a:gd name="connsiteY0" fmla="*/ 2335444 h 2339081"/>
              <a:gd name="connsiteX1" fmla="*/ 9612 w 886603"/>
              <a:gd name="connsiteY1" fmla="*/ 0 h 2339081"/>
              <a:gd name="connsiteX2" fmla="*/ 886603 w 886603"/>
              <a:gd name="connsiteY2" fmla="*/ 2339081 h 2339081"/>
              <a:gd name="connsiteX3" fmla="*/ 0 w 886603"/>
              <a:gd name="connsiteY3" fmla="*/ 2335444 h 2339081"/>
              <a:gd name="connsiteX0" fmla="*/ 0 w 886603"/>
              <a:gd name="connsiteY0" fmla="*/ 2340206 h 2343843"/>
              <a:gd name="connsiteX1" fmla="*/ 87 w 886603"/>
              <a:gd name="connsiteY1" fmla="*/ 0 h 2343843"/>
              <a:gd name="connsiteX2" fmla="*/ 886603 w 886603"/>
              <a:gd name="connsiteY2" fmla="*/ 2343843 h 2343843"/>
              <a:gd name="connsiteX3" fmla="*/ 0 w 886603"/>
              <a:gd name="connsiteY3" fmla="*/ 2340206 h 2343843"/>
              <a:gd name="connsiteX0" fmla="*/ 9438 w 896041"/>
              <a:gd name="connsiteY0" fmla="*/ 2359256 h 2362893"/>
              <a:gd name="connsiteX1" fmla="*/ 0 w 896041"/>
              <a:gd name="connsiteY1" fmla="*/ 0 h 2362893"/>
              <a:gd name="connsiteX2" fmla="*/ 896041 w 896041"/>
              <a:gd name="connsiteY2" fmla="*/ 2362893 h 2362893"/>
              <a:gd name="connsiteX3" fmla="*/ 9438 w 896041"/>
              <a:gd name="connsiteY3" fmla="*/ 2359256 h 236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041" h="2362893">
                <a:moveTo>
                  <a:pt x="9438" y="2359256"/>
                </a:moveTo>
                <a:cubicBezTo>
                  <a:pt x="9467" y="1579187"/>
                  <a:pt x="-29" y="780069"/>
                  <a:pt x="0" y="0"/>
                </a:cubicBezTo>
                <a:lnTo>
                  <a:pt x="896041" y="2362893"/>
                </a:lnTo>
                <a:lnTo>
                  <a:pt x="9438" y="23592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28600" y="539750"/>
            <a:ext cx="8915400" cy="1174888"/>
          </a:xfrm>
          <a:custGeom>
            <a:avLst/>
            <a:gdLst>
              <a:gd name="connsiteX0" fmla="*/ 0 w 8732520"/>
              <a:gd name="connsiteY0" fmla="*/ 1440000 h 1440000"/>
              <a:gd name="connsiteX1" fmla="*/ 360000 w 8732520"/>
              <a:gd name="connsiteY1" fmla="*/ 0 h 1440000"/>
              <a:gd name="connsiteX2" fmla="*/ 8372520 w 8732520"/>
              <a:gd name="connsiteY2" fmla="*/ 0 h 1440000"/>
              <a:gd name="connsiteX3" fmla="*/ 8732520 w 8732520"/>
              <a:gd name="connsiteY3" fmla="*/ 1440000 h 1440000"/>
              <a:gd name="connsiteX4" fmla="*/ 0 w 8732520"/>
              <a:gd name="connsiteY4" fmla="*/ 1440000 h 1440000"/>
              <a:gd name="connsiteX0" fmla="*/ 0 w 8732520"/>
              <a:gd name="connsiteY0" fmla="*/ 1455240 h 1455240"/>
              <a:gd name="connsiteX1" fmla="*/ 360000 w 8732520"/>
              <a:gd name="connsiteY1" fmla="*/ 15240 h 1455240"/>
              <a:gd name="connsiteX2" fmla="*/ 8730660 w 8732520"/>
              <a:gd name="connsiteY2" fmla="*/ 0 h 1455240"/>
              <a:gd name="connsiteX3" fmla="*/ 8732520 w 8732520"/>
              <a:gd name="connsiteY3" fmla="*/ 1455240 h 1455240"/>
              <a:gd name="connsiteX4" fmla="*/ 0 w 8732520"/>
              <a:gd name="connsiteY4" fmla="*/ 1455240 h 1455240"/>
              <a:gd name="connsiteX0" fmla="*/ 0 w 8732520"/>
              <a:gd name="connsiteY0" fmla="*/ 1455240 h 1455240"/>
              <a:gd name="connsiteX1" fmla="*/ 536213 w 8732520"/>
              <a:gd name="connsiteY1" fmla="*/ 12858 h 1455240"/>
              <a:gd name="connsiteX2" fmla="*/ 8730660 w 8732520"/>
              <a:gd name="connsiteY2" fmla="*/ 0 h 1455240"/>
              <a:gd name="connsiteX3" fmla="*/ 8732520 w 8732520"/>
              <a:gd name="connsiteY3" fmla="*/ 1455240 h 1455240"/>
              <a:gd name="connsiteX4" fmla="*/ 0 w 8732520"/>
              <a:gd name="connsiteY4" fmla="*/ 1455240 h 1455240"/>
              <a:gd name="connsiteX0" fmla="*/ 0 w 8732520"/>
              <a:gd name="connsiteY0" fmla="*/ 1455240 h 1455240"/>
              <a:gd name="connsiteX1" fmla="*/ 428263 w 8732520"/>
              <a:gd name="connsiteY1" fmla="*/ 20681 h 1455240"/>
              <a:gd name="connsiteX2" fmla="*/ 8730660 w 8732520"/>
              <a:gd name="connsiteY2" fmla="*/ 0 h 1455240"/>
              <a:gd name="connsiteX3" fmla="*/ 8732520 w 8732520"/>
              <a:gd name="connsiteY3" fmla="*/ 1455240 h 1455240"/>
              <a:gd name="connsiteX4" fmla="*/ 0 w 8732520"/>
              <a:gd name="connsiteY4" fmla="*/ 1455240 h 145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2520" h="1455240">
                <a:moveTo>
                  <a:pt x="0" y="1455240"/>
                </a:moveTo>
                <a:lnTo>
                  <a:pt x="428263" y="20681"/>
                </a:lnTo>
                <a:lnTo>
                  <a:pt x="8730660" y="0"/>
                </a:lnTo>
                <a:lnTo>
                  <a:pt x="8732520" y="1455240"/>
                </a:lnTo>
                <a:lnTo>
                  <a:pt x="0" y="1455240"/>
                </a:lnTo>
                <a:close/>
              </a:path>
            </a:pathLst>
          </a:custGeom>
          <a:solidFill>
            <a:srgbClr val="C1B5A2"/>
          </a:solidFill>
        </p:spPr>
        <p:txBody>
          <a:bodyPr lIns="540000" tIns="72000" bIns="0" anchor="ctr" anchorCtr="0">
            <a:normAutofit/>
          </a:bodyPr>
          <a:lstStyle>
            <a:lvl1pPr algn="l" rtl="0">
              <a:defRPr lang="fr-FR" sz="2800" b="0" i="0" u="none" strike="noStrike" baseline="0" smtClean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un enjeu clé de l’avenir </a:t>
            </a:r>
            <a:br>
              <a:rPr lang="fr-FR" dirty="0" smtClean="0"/>
            </a:br>
            <a:r>
              <a:rPr lang="fr-FR" dirty="0" smtClean="0"/>
              <a:t>des villes méditerranéennes ?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414589" y="2287587"/>
            <a:ext cx="6272212" cy="4312717"/>
          </a:xfrm>
        </p:spPr>
        <p:txBody>
          <a:bodyPr lIns="0" tIns="0"/>
          <a:lstStyle>
            <a:lvl1pPr marL="0" indent="0">
              <a:spcBef>
                <a:spcPts val="1800"/>
              </a:spcBef>
              <a:spcAft>
                <a:spcPts val="0"/>
              </a:spcAft>
              <a:buNone/>
              <a:defRPr sz="1800" b="1">
                <a:solidFill>
                  <a:srgbClr val="6B6351"/>
                </a:solidFill>
                <a:latin typeface="+mj-lt"/>
              </a:defRPr>
            </a:lvl1pPr>
            <a:lvl2pPr marL="0" indent="7938">
              <a:spcBef>
                <a:spcPts val="300"/>
              </a:spcBef>
              <a:spcAft>
                <a:spcPts val="300"/>
              </a:spcAft>
              <a:buNone/>
              <a:defRPr sz="1400" baseline="0">
                <a:solidFill>
                  <a:srgbClr val="C1B5A2"/>
                </a:solidFill>
                <a:latin typeface="+mn-lt"/>
              </a:defRPr>
            </a:lvl2pPr>
            <a:lvl3pPr marL="92075" indent="-92075">
              <a:spcBef>
                <a:spcPts val="300"/>
              </a:spcBef>
              <a:buClr>
                <a:srgbClr val="C1B5A2"/>
              </a:buClr>
              <a:defRPr sz="1400" baseline="0">
                <a:latin typeface="Gill Sans Std Light" pitchFamily="34" charset="0"/>
              </a:defRPr>
            </a:lvl3pPr>
            <a:lvl4pPr marL="357188" indent="-174625">
              <a:spcBef>
                <a:spcPts val="300"/>
              </a:spcBef>
              <a:buClr>
                <a:srgbClr val="C1B5A2"/>
              </a:buClr>
              <a:defRPr sz="1400"/>
            </a:lvl4pPr>
            <a:lvl5pPr marL="714375" indent="-174625">
              <a:spcBef>
                <a:spcPts val="300"/>
              </a:spcBef>
              <a:buClr>
                <a:srgbClr val="C1B5A2"/>
              </a:buClr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TITRE</a:t>
            </a:r>
          </a:p>
          <a:p>
            <a:pPr lvl="1"/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, </a:t>
            </a:r>
            <a:r>
              <a:rPr lang="fr-FR" dirty="0" err="1" smtClean="0"/>
              <a:t>consectetur</a:t>
            </a:r>
            <a:r>
              <a:rPr lang="fr-FR" dirty="0" smtClean="0"/>
              <a:t> </a:t>
            </a:r>
            <a:r>
              <a:rPr lang="fr-FR" dirty="0" err="1" smtClean="0"/>
              <a:t>adisping</a:t>
            </a:r>
            <a:r>
              <a:rPr lang="fr-FR" dirty="0" smtClean="0"/>
              <a:t> </a:t>
            </a:r>
            <a:r>
              <a:rPr lang="fr-FR" dirty="0" err="1" smtClean="0"/>
              <a:t>elit</a:t>
            </a:r>
            <a:r>
              <a:rPr lang="fr-FR" dirty="0" smtClean="0"/>
              <a:t>, </a:t>
            </a:r>
            <a:r>
              <a:rPr lang="fr-FR" dirty="0" err="1" smtClean="0"/>
              <a:t>sed</a:t>
            </a:r>
            <a:r>
              <a:rPr lang="fr-FR" dirty="0" smtClean="0"/>
              <a:t> diam </a:t>
            </a:r>
            <a:r>
              <a:rPr lang="fr-FR" dirty="0" err="1" smtClean="0"/>
              <a:t>nonnumy</a:t>
            </a:r>
            <a:r>
              <a:rPr lang="fr-FR" dirty="0" smtClean="0"/>
              <a:t> </a:t>
            </a:r>
            <a:r>
              <a:rPr lang="fr-FR" dirty="0" err="1" smtClean="0"/>
              <a:t>velit</a:t>
            </a:r>
            <a:r>
              <a:rPr lang="fr-FR" dirty="0" smtClean="0"/>
              <a:t> ut. Tempos </a:t>
            </a:r>
            <a:r>
              <a:rPr lang="fr-FR" dirty="0" err="1" smtClean="0"/>
              <a:t>incidut</a:t>
            </a:r>
            <a:r>
              <a:rPr lang="fr-FR" dirty="0" smtClean="0"/>
              <a:t> ut </a:t>
            </a:r>
            <a:r>
              <a:rPr lang="fr-FR" dirty="0" err="1" smtClean="0"/>
              <a:t>labore</a:t>
            </a:r>
            <a:r>
              <a:rPr lang="fr-FR" dirty="0" smtClean="0"/>
              <a:t> et </a:t>
            </a:r>
            <a:r>
              <a:rPr lang="fr-FR" dirty="0" err="1" smtClean="0"/>
              <a:t>dolore</a:t>
            </a:r>
            <a:r>
              <a:rPr lang="fr-FR" dirty="0" smtClean="0"/>
              <a:t> magna </a:t>
            </a:r>
            <a:r>
              <a:rPr lang="fr-FR" dirty="0" err="1" smtClean="0"/>
              <a:t>aliquam</a:t>
            </a:r>
            <a:r>
              <a:rPr lang="fr-FR" dirty="0" smtClean="0"/>
              <a:t> </a:t>
            </a:r>
            <a:r>
              <a:rPr lang="fr-FR" dirty="0" err="1" smtClean="0"/>
              <a:t>enim</a:t>
            </a:r>
            <a:r>
              <a:rPr lang="fr-FR" dirty="0" smtClean="0"/>
              <a:t> ad ni ut </a:t>
            </a:r>
            <a:r>
              <a:rPr lang="fr-FR" dirty="0" err="1" smtClean="0"/>
              <a:t>tempor</a:t>
            </a:r>
            <a:r>
              <a:rPr lang="fr-FR" dirty="0" smtClean="0"/>
              <a:t> </a:t>
            </a:r>
            <a:r>
              <a:rPr lang="fr-FR" dirty="0" err="1" smtClean="0"/>
              <a:t>incidunt</a:t>
            </a:r>
            <a:r>
              <a:rPr lang="fr-FR" dirty="0" smtClean="0"/>
              <a:t> ut </a:t>
            </a:r>
            <a:r>
              <a:rPr lang="fr-FR" dirty="0" err="1" smtClean="0"/>
              <a:t>labore</a:t>
            </a:r>
            <a:r>
              <a:rPr lang="fr-FR" dirty="0" smtClean="0"/>
              <a:t> et </a:t>
            </a:r>
            <a:r>
              <a:rPr lang="fr-FR" dirty="0" err="1" smtClean="0"/>
              <a:t>dolore</a:t>
            </a:r>
            <a:r>
              <a:rPr lang="fr-FR" dirty="0" smtClean="0"/>
              <a:t> magna </a:t>
            </a:r>
            <a:r>
              <a:rPr lang="fr-FR" dirty="0" err="1" smtClean="0"/>
              <a:t>aliquam</a:t>
            </a:r>
            <a:r>
              <a:rPr lang="fr-FR" dirty="0" smtClean="0"/>
              <a:t> </a:t>
            </a:r>
            <a:r>
              <a:rPr lang="fr-FR" dirty="0" err="1" smtClean="0"/>
              <a:t>enim</a:t>
            </a:r>
            <a:r>
              <a:rPr lang="fr-FR" dirty="0" smtClean="0"/>
              <a:t> ad </a:t>
            </a:r>
            <a:r>
              <a:rPr lang="fr-FR" dirty="0" err="1" smtClean="0"/>
              <a:t>ninim</a:t>
            </a:r>
            <a:r>
              <a:rPr lang="fr-FR" dirty="0" smtClean="0"/>
              <a:t> </a:t>
            </a:r>
            <a:r>
              <a:rPr lang="fr-FR" dirty="0" err="1" smtClean="0"/>
              <a:t>veniam</a:t>
            </a:r>
            <a:r>
              <a:rPr lang="fr-FR" dirty="0" smtClean="0"/>
              <a:t>, qui </a:t>
            </a:r>
            <a:r>
              <a:rPr lang="fr-FR" dirty="0" err="1" smtClean="0"/>
              <a:t>nostrud</a:t>
            </a:r>
            <a:r>
              <a:rPr lang="fr-FR" dirty="0" smtClean="0"/>
              <a:t> </a:t>
            </a:r>
            <a:r>
              <a:rPr lang="fr-FR" dirty="0" err="1" smtClean="0"/>
              <a:t>exercitation</a:t>
            </a:r>
            <a:r>
              <a:rPr lang="fr-FR" dirty="0" smtClean="0"/>
              <a:t> </a:t>
            </a:r>
            <a:r>
              <a:rPr lang="fr-FR" dirty="0" err="1" smtClean="0"/>
              <a:t>allamcor</a:t>
            </a:r>
            <a:r>
              <a:rPr lang="fr-FR" dirty="0" smtClean="0"/>
              <a:t> per sus ut </a:t>
            </a:r>
            <a:r>
              <a:rPr lang="fr-FR" dirty="0" err="1" smtClean="0"/>
              <a:t>ali</a:t>
            </a:r>
            <a:r>
              <a:rPr lang="fr-FR" dirty="0" smtClean="0"/>
              <a:t> </a:t>
            </a:r>
            <a:r>
              <a:rPr lang="fr-FR" dirty="0" err="1" smtClean="0"/>
              <a:t>commodo</a:t>
            </a:r>
            <a:r>
              <a:rPr lang="fr-FR" dirty="0" smtClean="0"/>
              <a:t> </a:t>
            </a:r>
            <a:r>
              <a:rPr lang="fr-FR" dirty="0" err="1" smtClean="0"/>
              <a:t>erte</a:t>
            </a:r>
            <a:r>
              <a:rPr lang="fr-FR" dirty="0" smtClean="0"/>
              <a:t> </a:t>
            </a:r>
            <a:r>
              <a:rPr lang="fr-FR" dirty="0" err="1" smtClean="0"/>
              <a:t>consequant</a:t>
            </a:r>
            <a:r>
              <a:rPr lang="fr-FR" dirty="0" smtClean="0"/>
              <a:t>.</a:t>
            </a:r>
          </a:p>
          <a:p>
            <a:pPr lvl="2"/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, </a:t>
            </a:r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, </a:t>
            </a:r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, </a:t>
            </a:r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endParaRPr lang="fr-FR" dirty="0" smtClean="0"/>
          </a:p>
          <a:p>
            <a:pPr lvl="2"/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 </a:t>
            </a:r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 </a:t>
            </a:r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r>
              <a:rPr lang="fr-FR" dirty="0" smtClean="0"/>
              <a:t> </a:t>
            </a:r>
            <a:r>
              <a:rPr lang="fr-FR" dirty="0" err="1" smtClean="0"/>
              <a:t>lorem</a:t>
            </a:r>
            <a:r>
              <a:rPr lang="fr-FR" dirty="0" smtClean="0"/>
              <a:t> </a:t>
            </a:r>
            <a:r>
              <a:rPr lang="fr-FR" dirty="0" err="1" smtClean="0"/>
              <a:t>ipsum</a:t>
            </a:r>
            <a:r>
              <a:rPr lang="fr-FR" dirty="0" smtClean="0"/>
              <a:t> </a:t>
            </a:r>
            <a:r>
              <a:rPr lang="fr-FR" dirty="0" err="1" smtClean="0"/>
              <a:t>dolor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err="1" smtClean="0"/>
              <a:t>amet</a:t>
            </a:r>
            <a:endParaRPr lang="fr-FR" dirty="0" smtClean="0"/>
          </a:p>
          <a:p>
            <a:pPr lvl="0"/>
            <a:r>
              <a:rPr lang="fr-FR" dirty="0" smtClean="0"/>
              <a:t>TITRE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0" hasCustomPrompt="1"/>
          </p:nvPr>
        </p:nvSpPr>
        <p:spPr>
          <a:xfrm>
            <a:off x="434190" y="3142212"/>
            <a:ext cx="1801933" cy="3483032"/>
          </a:xfrm>
        </p:spPr>
        <p:txBody>
          <a:bodyPr lIns="0" tIns="0">
            <a:normAutofit/>
          </a:bodyPr>
          <a:lstStyle>
            <a:lvl1pPr marL="0" indent="0">
              <a:spcBef>
                <a:spcPts val="1800"/>
              </a:spcBef>
              <a:spcAft>
                <a:spcPts val="0"/>
              </a:spcAft>
              <a:buNone/>
              <a:defRPr sz="1600" b="0" baseline="0">
                <a:solidFill>
                  <a:srgbClr val="6B6351"/>
                </a:solidFill>
                <a:latin typeface="+mn-lt"/>
              </a:defRPr>
            </a:lvl1pPr>
            <a:lvl2pPr marL="0" indent="7938">
              <a:spcBef>
                <a:spcPts val="300"/>
              </a:spcBef>
              <a:spcAft>
                <a:spcPts val="300"/>
              </a:spcAft>
              <a:buNone/>
              <a:defRPr sz="1400" baseline="0">
                <a:solidFill>
                  <a:srgbClr val="97BF0D"/>
                </a:solidFill>
                <a:latin typeface="+mn-lt"/>
              </a:defRPr>
            </a:lvl2pPr>
            <a:lvl3pPr marL="92075" indent="-92075">
              <a:spcBef>
                <a:spcPts val="300"/>
              </a:spcBef>
              <a:buClr>
                <a:srgbClr val="97BF0D"/>
              </a:buClr>
              <a:defRPr sz="1400" baseline="0">
                <a:latin typeface="Gill Sans Std Light" pitchFamily="34" charset="0"/>
              </a:defRPr>
            </a:lvl3pPr>
            <a:lvl4pPr marL="357188" indent="-174625">
              <a:spcBef>
                <a:spcPts val="300"/>
              </a:spcBef>
              <a:buClr>
                <a:srgbClr val="97BF0D"/>
              </a:buClr>
              <a:defRPr sz="1400"/>
            </a:lvl4pPr>
            <a:lvl5pPr marL="714375" indent="-174625">
              <a:spcBef>
                <a:spcPts val="300"/>
              </a:spcBef>
              <a:buClr>
                <a:srgbClr val="97BF0D"/>
              </a:buClr>
              <a:buFont typeface="Wingdings" pitchFamily="2" charset="2"/>
              <a:buChar char="§"/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Vous pouvez ajouter ici un message ou une image</a:t>
            </a:r>
          </a:p>
        </p:txBody>
      </p:sp>
    </p:spTree>
    <p:extLst>
      <p:ext uri="{BB962C8B-B14F-4D97-AF65-F5344CB8AC3E}">
        <p14:creationId xmlns:p14="http://schemas.microsoft.com/office/powerpoint/2010/main" val="423932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2"/>
          <a:stretch/>
        </p:blipFill>
        <p:spPr>
          <a:xfrm>
            <a:off x="3363101" y="0"/>
            <a:ext cx="5793864" cy="688514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51" y="1268760"/>
            <a:ext cx="5218610" cy="3912847"/>
          </a:xfrm>
          <a:prstGeom prst="rect">
            <a:avLst/>
          </a:prstGeom>
        </p:spPr>
      </p:pic>
      <p:sp>
        <p:nvSpPr>
          <p:cNvPr id="30" name="Forme libre 29"/>
          <p:cNvSpPr/>
          <p:nvPr userDrawn="1"/>
        </p:nvSpPr>
        <p:spPr>
          <a:xfrm>
            <a:off x="0" y="2205"/>
            <a:ext cx="5843848" cy="6882938"/>
          </a:xfrm>
          <a:custGeom>
            <a:avLst/>
            <a:gdLst>
              <a:gd name="connsiteX0" fmla="*/ 0 w 5843848"/>
              <a:gd name="connsiteY0" fmla="*/ 0 h 6882938"/>
              <a:gd name="connsiteX1" fmla="*/ 5843848 w 5843848"/>
              <a:gd name="connsiteY1" fmla="*/ 0 h 6882938"/>
              <a:gd name="connsiteX2" fmla="*/ 3416531 w 5843848"/>
              <a:gd name="connsiteY2" fmla="*/ 6882938 h 6882938"/>
              <a:gd name="connsiteX3" fmla="*/ 0 w 5843848"/>
              <a:gd name="connsiteY3" fmla="*/ 6882938 h 6882938"/>
              <a:gd name="connsiteX4" fmla="*/ 0 w 5843848"/>
              <a:gd name="connsiteY4" fmla="*/ 0 h 688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3848" h="6882938">
                <a:moveTo>
                  <a:pt x="0" y="0"/>
                </a:moveTo>
                <a:lnTo>
                  <a:pt x="5843848" y="0"/>
                </a:lnTo>
                <a:lnTo>
                  <a:pt x="3416531" y="6882938"/>
                </a:lnTo>
                <a:lnTo>
                  <a:pt x="0" y="6882938"/>
                </a:lnTo>
                <a:lnTo>
                  <a:pt x="0" y="0"/>
                </a:lnTo>
                <a:close/>
              </a:path>
            </a:pathLst>
          </a:custGeom>
          <a:solidFill>
            <a:srgbClr val="C1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ous-titre 2"/>
          <p:cNvSpPr txBox="1">
            <a:spLocks/>
          </p:cNvSpPr>
          <p:nvPr userDrawn="1"/>
        </p:nvSpPr>
        <p:spPr>
          <a:xfrm>
            <a:off x="5076305" y="5157192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b="1" dirty="0">
              <a:solidFill>
                <a:srgbClr val="003B79"/>
              </a:solidFill>
              <a:latin typeface="+mn-lt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64761" y="4349790"/>
            <a:ext cx="58355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Merci pour votre attention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5951913" y="5802512"/>
            <a:ext cx="279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kern="1200" dirty="0" smtClean="0">
                <a:solidFill>
                  <a:srgbClr val="003B79"/>
                </a:solidFill>
                <a:latin typeface="+mj-lt"/>
                <a:ea typeface="+mn-ea"/>
                <a:cs typeface="+mn-cs"/>
              </a:rPr>
              <a:t>www.planbleu.org</a:t>
            </a:r>
            <a:endParaRPr lang="fr-FR" sz="2000" dirty="0"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584" b="2510"/>
          <a:stretch/>
        </p:blipFill>
        <p:spPr>
          <a:xfrm>
            <a:off x="634723" y="363111"/>
            <a:ext cx="3679582" cy="242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357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2"/>
          <a:stretch/>
        </p:blipFill>
        <p:spPr>
          <a:xfrm>
            <a:off x="3363101" y="0"/>
            <a:ext cx="5793864" cy="688514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51" y="1268760"/>
            <a:ext cx="5218610" cy="3912847"/>
          </a:xfrm>
          <a:prstGeom prst="rect">
            <a:avLst/>
          </a:prstGeom>
        </p:spPr>
      </p:pic>
      <p:sp>
        <p:nvSpPr>
          <p:cNvPr id="30" name="Forme libre 29"/>
          <p:cNvSpPr/>
          <p:nvPr userDrawn="1"/>
        </p:nvSpPr>
        <p:spPr>
          <a:xfrm>
            <a:off x="0" y="2205"/>
            <a:ext cx="5843848" cy="6882938"/>
          </a:xfrm>
          <a:custGeom>
            <a:avLst/>
            <a:gdLst>
              <a:gd name="connsiteX0" fmla="*/ 0 w 5843848"/>
              <a:gd name="connsiteY0" fmla="*/ 0 h 6882938"/>
              <a:gd name="connsiteX1" fmla="*/ 5843848 w 5843848"/>
              <a:gd name="connsiteY1" fmla="*/ 0 h 6882938"/>
              <a:gd name="connsiteX2" fmla="*/ 3416531 w 5843848"/>
              <a:gd name="connsiteY2" fmla="*/ 6882938 h 6882938"/>
              <a:gd name="connsiteX3" fmla="*/ 0 w 5843848"/>
              <a:gd name="connsiteY3" fmla="*/ 6882938 h 6882938"/>
              <a:gd name="connsiteX4" fmla="*/ 0 w 5843848"/>
              <a:gd name="connsiteY4" fmla="*/ 0 h 688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43848" h="6882938">
                <a:moveTo>
                  <a:pt x="0" y="0"/>
                </a:moveTo>
                <a:lnTo>
                  <a:pt x="5843848" y="0"/>
                </a:lnTo>
                <a:lnTo>
                  <a:pt x="3416531" y="6882938"/>
                </a:lnTo>
                <a:lnTo>
                  <a:pt x="0" y="6882938"/>
                </a:lnTo>
                <a:lnTo>
                  <a:pt x="0" y="0"/>
                </a:lnTo>
                <a:close/>
              </a:path>
            </a:pathLst>
          </a:custGeom>
          <a:solidFill>
            <a:srgbClr val="C1B5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ous-titre 2"/>
          <p:cNvSpPr txBox="1">
            <a:spLocks/>
          </p:cNvSpPr>
          <p:nvPr userDrawn="1"/>
        </p:nvSpPr>
        <p:spPr>
          <a:xfrm>
            <a:off x="5076305" y="5157192"/>
            <a:ext cx="3672408" cy="122413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b="1" dirty="0">
              <a:solidFill>
                <a:srgbClr val="003B79"/>
              </a:solidFill>
              <a:latin typeface="+mn-lt"/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64761" y="4349790"/>
            <a:ext cx="6384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fr-FR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you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for </a:t>
            </a:r>
            <a:r>
              <a:rPr lang="fr-FR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your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attention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ZoneTexte 13"/>
          <p:cNvSpPr txBox="1"/>
          <p:nvPr userDrawn="1"/>
        </p:nvSpPr>
        <p:spPr>
          <a:xfrm>
            <a:off x="5951913" y="5802512"/>
            <a:ext cx="279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kern="1200" dirty="0" smtClean="0">
                <a:solidFill>
                  <a:srgbClr val="003B79"/>
                </a:solidFill>
                <a:latin typeface="+mj-lt"/>
                <a:ea typeface="+mn-ea"/>
                <a:cs typeface="+mn-cs"/>
              </a:rPr>
              <a:t>www.planbleu.org</a:t>
            </a:r>
            <a:endParaRPr lang="fr-FR" sz="2000" dirty="0">
              <a:latin typeface="+mj-lt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7" b="3180"/>
          <a:stretch/>
        </p:blipFill>
        <p:spPr>
          <a:xfrm>
            <a:off x="706787" y="396362"/>
            <a:ext cx="3597192" cy="24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364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AD5ED-4E6F-47CF-9A17-23FBD7DB5A0B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BD8E4-6B66-46C0-8B81-28569D73CF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62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9" r:id="rId2"/>
    <p:sldLayoutId id="2147483690" r:id="rId3"/>
    <p:sldLayoutId id="2147483679" r:id="rId4"/>
    <p:sldLayoutId id="2147483692" r:id="rId5"/>
    <p:sldLayoutId id="2147483691" r:id="rId6"/>
    <p:sldLayoutId id="2147483683" r:id="rId7"/>
    <p:sldLayoutId id="2147483688" r:id="rId8"/>
    <p:sldLayoutId id="2147483693" r:id="rId9"/>
    <p:sldLayoutId id="2147483650" r:id="rId10"/>
    <p:sldLayoutId id="2147483653" r:id="rId11"/>
    <p:sldLayoutId id="2147483654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3D1A3-9961-4A25-9600-B247196471C9}" type="datetimeFigureOut">
              <a:rPr lang="fr-FR" smtClean="0"/>
              <a:pPr/>
              <a:t>09/07/2013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818A9-EEB2-4B07-91DB-47C1785B5C57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235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E78BC.1AFBFDF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74252" y="3031962"/>
            <a:ext cx="4549027" cy="1512168"/>
          </a:xfrm>
        </p:spPr>
        <p:txBody>
          <a:bodyPr>
            <a:normAutofit/>
          </a:bodyPr>
          <a:lstStyle/>
          <a:p>
            <a:r>
              <a:rPr lang="fr-FR" sz="2500" dirty="0" err="1" smtClean="0"/>
              <a:t>Towards</a:t>
            </a:r>
            <a:r>
              <a:rPr lang="fr-FR" sz="2500" dirty="0" smtClean="0"/>
              <a:t> </a:t>
            </a:r>
            <a:r>
              <a:rPr lang="fr-FR" sz="2500" dirty="0" err="1" smtClean="0"/>
              <a:t>climate</a:t>
            </a:r>
            <a:r>
              <a:rPr lang="fr-FR" sz="2500" dirty="0" smtClean="0"/>
              <a:t> services in the </a:t>
            </a:r>
            <a:r>
              <a:rPr lang="fr-FR" sz="2500" dirty="0" err="1" smtClean="0"/>
              <a:t>context</a:t>
            </a:r>
            <a:r>
              <a:rPr lang="fr-FR" sz="2500" dirty="0" smtClean="0"/>
              <a:t> of UNEP/MAP</a:t>
            </a:r>
            <a:endParaRPr lang="fr-FR" sz="25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H. Ravenel, N. Rousset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 smtClean="0"/>
              <a:t>CLIM RUN </a:t>
            </a:r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Governing</a:t>
            </a:r>
            <a:r>
              <a:rPr lang="fr-FR" dirty="0" smtClean="0"/>
              <a:t> </a:t>
            </a:r>
            <a:r>
              <a:rPr lang="fr-FR" dirty="0" err="1" smtClean="0"/>
              <a:t>Board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fr-FR" dirty="0" smtClean="0"/>
              <a:t>Roma, 8-10 July 2013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5714" y="2519089"/>
            <a:ext cx="7832913" cy="2922487"/>
          </a:xfrm>
        </p:spPr>
        <p:txBody>
          <a:bodyPr>
            <a:normAutofit fontScale="90000"/>
          </a:bodyPr>
          <a:lstStyle/>
          <a:p>
            <a:pPr>
              <a:spcBef>
                <a:spcPts val="2400"/>
              </a:spcBef>
            </a:pPr>
            <a:r>
              <a:rPr lang="fr-FR" sz="2400" dirty="0" smtClean="0"/>
              <a:t>1. UNEP/MAP and the </a:t>
            </a:r>
            <a:r>
              <a:rPr lang="fr-FR" sz="2400" dirty="0" err="1" smtClean="0"/>
              <a:t>Mediterranean</a:t>
            </a:r>
            <a:r>
              <a:rPr lang="fr-FR" sz="2400" dirty="0" smtClean="0"/>
              <a:t> </a:t>
            </a:r>
            <a:r>
              <a:rPr lang="fr-FR" sz="2400" dirty="0" err="1" smtClean="0"/>
              <a:t>strategy</a:t>
            </a:r>
            <a:r>
              <a:rPr lang="fr-FR" sz="2400" dirty="0" smtClean="0"/>
              <a:t> for </a:t>
            </a:r>
            <a:r>
              <a:rPr lang="fr-FR" sz="2400" dirty="0" err="1" smtClean="0"/>
              <a:t>Sustainable</a:t>
            </a:r>
            <a:r>
              <a:rPr lang="fr-FR" sz="2400" dirty="0" smtClean="0"/>
              <a:t> </a:t>
            </a:r>
            <a:r>
              <a:rPr lang="fr-FR" sz="2400" dirty="0" err="1" smtClean="0"/>
              <a:t>Development</a:t>
            </a:r>
            <a:r>
              <a:rPr lang="fr-FR" sz="2400" dirty="0" smtClean="0"/>
              <a:t> </a:t>
            </a:r>
            <a:r>
              <a:rPr lang="fr-FR" sz="2600" dirty="0" smtClean="0"/>
              <a:t/>
            </a:r>
            <a:br>
              <a:rPr lang="fr-FR" sz="2600" dirty="0" smtClean="0"/>
            </a:br>
            <a:r>
              <a:rPr lang="fr-FR" sz="2600" dirty="0" smtClean="0"/>
              <a:t/>
            </a:r>
            <a:br>
              <a:rPr lang="fr-FR" sz="2600" dirty="0" smtClean="0"/>
            </a:br>
            <a:r>
              <a:rPr lang="fr-FR" sz="2600" dirty="0" smtClean="0"/>
              <a:t>2. </a:t>
            </a:r>
            <a:r>
              <a:rPr lang="fr-FR" sz="2400" dirty="0" err="1" smtClean="0"/>
              <a:t>project</a:t>
            </a:r>
            <a:r>
              <a:rPr lang="fr-FR" sz="2400" dirty="0" smtClean="0"/>
              <a:t> on </a:t>
            </a:r>
            <a:r>
              <a:rPr lang="fr-FR" sz="2400" dirty="0" err="1" smtClean="0"/>
              <a:t>climate</a:t>
            </a:r>
            <a:r>
              <a:rPr lang="fr-FR" sz="2400" dirty="0" smtClean="0"/>
              <a:t> </a:t>
            </a:r>
            <a:r>
              <a:rPr lang="fr-FR" sz="2400" dirty="0" err="1" smtClean="0"/>
              <a:t>variability</a:t>
            </a:r>
            <a:r>
              <a:rPr lang="fr-FR" sz="2400" dirty="0" smtClean="0"/>
              <a:t> and change and ICZM (UNEP/MAP)</a:t>
            </a:r>
            <a:br>
              <a:rPr lang="fr-FR" sz="2400" dirty="0" smtClean="0"/>
            </a:br>
            <a:r>
              <a:rPr lang="fr-FR" sz="2600" dirty="0" smtClean="0"/>
              <a:t/>
            </a:r>
            <a:br>
              <a:rPr lang="fr-FR" sz="2600" dirty="0" smtClean="0"/>
            </a:br>
            <a:r>
              <a:rPr lang="fr-FR" sz="2600" dirty="0" smtClean="0"/>
              <a:t>3. The PRESANORD/MEDCOF process in the </a:t>
            </a:r>
            <a:r>
              <a:rPr lang="fr-FR" sz="2600" dirty="0" err="1" smtClean="0"/>
              <a:t>context</a:t>
            </a:r>
            <a:r>
              <a:rPr lang="fr-FR" sz="2600" dirty="0" smtClean="0"/>
              <a:t> of the GFCS</a:t>
            </a:r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71" y="136338"/>
            <a:ext cx="8780929" cy="1174888"/>
          </a:xfrm>
        </p:spPr>
        <p:txBody>
          <a:bodyPr/>
          <a:lstStyle/>
          <a:p>
            <a:r>
              <a:rPr lang="fr-FR" dirty="0" smtClean="0"/>
              <a:t>UNEP/MAP and the </a:t>
            </a:r>
            <a:r>
              <a:rPr lang="fr-FR" dirty="0" err="1" smtClean="0"/>
              <a:t>Mediterranean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for </a:t>
            </a:r>
            <a:r>
              <a:rPr lang="fr-FR" dirty="0" err="1" smtClean="0"/>
              <a:t>Sustainable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358588" y="1828800"/>
            <a:ext cx="5423647" cy="3281083"/>
          </a:xfrm>
        </p:spPr>
        <p:txBody>
          <a:bodyPr/>
          <a:lstStyle/>
          <a:p>
            <a:r>
              <a:rPr lang="fr-FR" dirty="0" smtClean="0"/>
              <a:t>An </a:t>
            </a:r>
            <a:r>
              <a:rPr lang="fr-FR" dirty="0" err="1" smtClean="0"/>
              <a:t>institutional</a:t>
            </a:r>
            <a:r>
              <a:rPr lang="fr-FR" dirty="0" smtClean="0"/>
              <a:t> and </a:t>
            </a:r>
            <a:r>
              <a:rPr lang="fr-FR" dirty="0" err="1" smtClean="0"/>
              <a:t>legal</a:t>
            </a:r>
            <a:r>
              <a:rPr lang="fr-FR" dirty="0" smtClean="0"/>
              <a:t> </a:t>
            </a:r>
            <a:r>
              <a:rPr lang="fr-FR" dirty="0" err="1" smtClean="0"/>
              <a:t>framework</a:t>
            </a:r>
            <a:r>
              <a:rPr lang="fr-FR" dirty="0" smtClean="0"/>
              <a:t> for </a:t>
            </a:r>
            <a:r>
              <a:rPr lang="fr-FR" dirty="0" err="1" smtClean="0"/>
              <a:t>sustainable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 in the </a:t>
            </a:r>
            <a:r>
              <a:rPr lang="fr-FR" dirty="0" err="1" smtClean="0"/>
              <a:t>Mediterranean</a:t>
            </a:r>
            <a:endParaRPr lang="fr-FR" dirty="0" smtClean="0"/>
          </a:p>
          <a:p>
            <a:pPr>
              <a:buFontTx/>
              <a:buChar char="-"/>
            </a:pPr>
            <a:r>
              <a:rPr lang="fr-FR" sz="1400" dirty="0" smtClean="0"/>
              <a:t>1975 : Barcelona Convention, </a:t>
            </a:r>
          </a:p>
          <a:p>
            <a:pPr>
              <a:spcBef>
                <a:spcPts val="600"/>
              </a:spcBef>
            </a:pPr>
            <a:r>
              <a:rPr lang="fr-FR" sz="1400" dirty="0" smtClean="0"/>
              <a:t>            </a:t>
            </a:r>
            <a:r>
              <a:rPr lang="fr-FR" sz="1400" dirty="0" err="1" smtClean="0"/>
              <a:t>Mediterranean</a:t>
            </a:r>
            <a:r>
              <a:rPr lang="fr-FR" sz="1400" dirty="0" smtClean="0"/>
              <a:t> Action Plan (MAP) </a:t>
            </a:r>
            <a:r>
              <a:rPr lang="fr-FR" sz="1400" dirty="0" err="1" smtClean="0"/>
              <a:t>creation</a:t>
            </a:r>
            <a:endParaRPr lang="fr-FR" sz="1400" dirty="0" smtClean="0"/>
          </a:p>
          <a:p>
            <a:pPr>
              <a:spcBef>
                <a:spcPts val="600"/>
              </a:spcBef>
            </a:pPr>
            <a:r>
              <a:rPr lang="fr-FR" sz="1400" dirty="0" smtClean="0"/>
              <a:t>Plan Bleu : 1 the 5 </a:t>
            </a:r>
            <a:r>
              <a:rPr lang="fr-FR" sz="1400" dirty="0" err="1" smtClean="0"/>
              <a:t>Regional</a:t>
            </a:r>
            <a:r>
              <a:rPr lang="fr-FR" sz="1400" dirty="0" smtClean="0"/>
              <a:t> </a:t>
            </a:r>
            <a:r>
              <a:rPr lang="fr-FR" sz="1400" dirty="0" err="1" smtClean="0"/>
              <a:t>Activity</a:t>
            </a:r>
            <a:r>
              <a:rPr lang="fr-FR" sz="1400" dirty="0" smtClean="0"/>
              <a:t> Centre of the MAP</a:t>
            </a:r>
          </a:p>
          <a:p>
            <a:pPr>
              <a:buFontTx/>
              <a:buChar char="-"/>
            </a:pPr>
            <a:r>
              <a:rPr lang="fr-FR" sz="1400" dirty="0" smtClean="0"/>
              <a:t>2005 : </a:t>
            </a:r>
            <a:r>
              <a:rPr lang="fr-FR" sz="1400" dirty="0" err="1" smtClean="0"/>
              <a:t>Mediterranean</a:t>
            </a:r>
            <a:r>
              <a:rPr lang="fr-FR" sz="1400" dirty="0" smtClean="0"/>
              <a:t> </a:t>
            </a:r>
            <a:r>
              <a:rPr lang="fr-FR" sz="1400" dirty="0" err="1" smtClean="0"/>
              <a:t>Strategy</a:t>
            </a:r>
            <a:r>
              <a:rPr lang="fr-FR" sz="1400" dirty="0" smtClean="0"/>
              <a:t> for </a:t>
            </a:r>
            <a:r>
              <a:rPr lang="fr-FR" sz="1400" dirty="0" err="1" smtClean="0"/>
              <a:t>Sustainable</a:t>
            </a:r>
            <a:r>
              <a:rPr lang="fr-FR" sz="1400" dirty="0" smtClean="0"/>
              <a:t> </a:t>
            </a:r>
            <a:r>
              <a:rPr lang="fr-FR" sz="1400" dirty="0" err="1" smtClean="0"/>
              <a:t>Development</a:t>
            </a:r>
            <a:r>
              <a:rPr lang="fr-FR" sz="1400" dirty="0" smtClean="0"/>
              <a:t> (MSSD)</a:t>
            </a:r>
          </a:p>
          <a:p>
            <a:pPr>
              <a:buFontTx/>
              <a:buChar char="-"/>
            </a:pPr>
            <a:r>
              <a:rPr lang="fr-FR" sz="1400" dirty="0" smtClean="0"/>
              <a:t>2015? : </a:t>
            </a:r>
            <a:r>
              <a:rPr lang="fr-FR" sz="1400" dirty="0" err="1" smtClean="0"/>
              <a:t>Revised</a:t>
            </a:r>
            <a:r>
              <a:rPr lang="fr-FR" sz="1400" dirty="0" smtClean="0"/>
              <a:t> MSSD</a:t>
            </a:r>
            <a:endParaRPr lang="fr-FR" sz="1400" dirty="0"/>
          </a:p>
        </p:txBody>
      </p:sp>
      <p:pic>
        <p:nvPicPr>
          <p:cNvPr id="7" name="Espace réservé du contenu 6" descr="carte_RA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6753" y="2246182"/>
            <a:ext cx="3567953" cy="2128594"/>
          </a:xfrm>
        </p:spPr>
      </p:pic>
      <p:pic>
        <p:nvPicPr>
          <p:cNvPr id="9" name="Image 8" descr="SMD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990" y="5145741"/>
            <a:ext cx="8593160" cy="1375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71" y="136338"/>
            <a:ext cx="8780929" cy="1174888"/>
          </a:xfrm>
        </p:spPr>
        <p:txBody>
          <a:bodyPr/>
          <a:lstStyle/>
          <a:p>
            <a:r>
              <a:rPr lang="fr-FR" dirty="0" smtClean="0"/>
              <a:t>UNEP/MAP and the </a:t>
            </a:r>
            <a:r>
              <a:rPr lang="fr-FR" dirty="0" err="1" smtClean="0"/>
              <a:t>Mediterranean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for </a:t>
            </a:r>
            <a:r>
              <a:rPr lang="fr-FR" dirty="0" err="1" smtClean="0"/>
              <a:t>Sustainable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2070847" y="1479176"/>
            <a:ext cx="7243482" cy="352313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70000"/>
              </a:lnSpc>
            </a:pPr>
            <a:r>
              <a:rPr lang="fr-FR" dirty="0" smtClean="0"/>
              <a:t>The </a:t>
            </a:r>
            <a:r>
              <a:rPr lang="fr-FR" dirty="0" err="1" smtClean="0"/>
              <a:t>Mediterranean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for </a:t>
            </a:r>
            <a:r>
              <a:rPr lang="fr-FR" dirty="0" err="1" smtClean="0"/>
              <a:t>Sustainable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 1.0 : </a:t>
            </a:r>
            <a:r>
              <a:rPr lang="fr-FR" dirty="0" err="1" smtClean="0"/>
              <a:t>Priority</a:t>
            </a:r>
            <a:r>
              <a:rPr lang="fr-FR" dirty="0" smtClean="0"/>
              <a:t> </a:t>
            </a:r>
            <a:r>
              <a:rPr lang="fr-FR" dirty="0" err="1" smtClean="0"/>
              <a:t>fields</a:t>
            </a:r>
            <a:r>
              <a:rPr lang="fr-FR" dirty="0" smtClean="0"/>
              <a:t> of action</a:t>
            </a:r>
          </a:p>
          <a:p>
            <a:r>
              <a:rPr lang="fr-FR" sz="1400" dirty="0" smtClean="0"/>
              <a:t>1. </a:t>
            </a:r>
            <a:r>
              <a:rPr lang="en-US" sz="1400" b="0" dirty="0" smtClean="0"/>
              <a:t>Better management of </a:t>
            </a:r>
            <a:r>
              <a:rPr lang="en-US" sz="1400" dirty="0" smtClean="0"/>
              <a:t>water </a:t>
            </a:r>
            <a:r>
              <a:rPr lang="en-US" sz="1400" b="0" dirty="0" smtClean="0"/>
              <a:t>resources and demand;</a:t>
            </a:r>
          </a:p>
          <a:p>
            <a:r>
              <a:rPr lang="en-US" sz="1400" b="0" dirty="0" smtClean="0"/>
              <a:t>2. improved rational use of </a:t>
            </a:r>
            <a:r>
              <a:rPr lang="en-US" sz="1400" dirty="0" smtClean="0"/>
              <a:t>energy</a:t>
            </a:r>
            <a:r>
              <a:rPr lang="en-US" sz="1400" b="0" dirty="0" smtClean="0"/>
              <a:t>, increased renewable energy use and mitigation of and adaptation to climate change.</a:t>
            </a:r>
          </a:p>
          <a:p>
            <a:r>
              <a:rPr lang="en-US" sz="1400" b="0" dirty="0" smtClean="0"/>
              <a:t>3. Sustainable </a:t>
            </a:r>
            <a:r>
              <a:rPr lang="en-US" sz="1400" dirty="0" smtClean="0"/>
              <a:t>mobility</a:t>
            </a:r>
            <a:r>
              <a:rPr lang="en-US" sz="1400" b="0" dirty="0" smtClean="0"/>
              <a:t> through appropriate transport management;</a:t>
            </a:r>
          </a:p>
          <a:p>
            <a:r>
              <a:rPr lang="en-US" sz="1400" b="0" dirty="0" smtClean="0"/>
              <a:t>4. Sustainable </a:t>
            </a:r>
            <a:r>
              <a:rPr lang="en-US" sz="1400" dirty="0" smtClean="0"/>
              <a:t>tourism</a:t>
            </a:r>
            <a:r>
              <a:rPr lang="en-US" sz="1400" b="0" dirty="0" smtClean="0"/>
              <a:t> as a leading economic sector;</a:t>
            </a:r>
          </a:p>
          <a:p>
            <a:r>
              <a:rPr lang="en-US" sz="1400" b="0" dirty="0" smtClean="0"/>
              <a:t>5. Sustainable </a:t>
            </a:r>
            <a:r>
              <a:rPr lang="en-US" sz="1400" dirty="0" smtClean="0"/>
              <a:t>agriculture</a:t>
            </a:r>
            <a:r>
              <a:rPr lang="en-US" sz="1400" b="0" dirty="0" smtClean="0"/>
              <a:t> and </a:t>
            </a:r>
            <a:r>
              <a:rPr lang="en-US" sz="1400" dirty="0" smtClean="0"/>
              <a:t>rural</a:t>
            </a:r>
            <a:r>
              <a:rPr lang="en-US" sz="1400" b="0" dirty="0" smtClean="0"/>
              <a:t> development;</a:t>
            </a:r>
          </a:p>
          <a:p>
            <a:r>
              <a:rPr lang="en-US" sz="1400" b="0" dirty="0" smtClean="0"/>
              <a:t>6. Sustainable </a:t>
            </a:r>
            <a:r>
              <a:rPr lang="en-US" sz="1400" dirty="0" smtClean="0"/>
              <a:t>urban</a:t>
            </a:r>
            <a:r>
              <a:rPr lang="en-US" sz="1400" b="0" dirty="0" smtClean="0"/>
              <a:t> development; and</a:t>
            </a:r>
          </a:p>
          <a:p>
            <a:r>
              <a:rPr lang="en-US" sz="1400" b="0" dirty="0" smtClean="0"/>
              <a:t>7. Sustainable management of the </a:t>
            </a:r>
            <a:r>
              <a:rPr lang="en-US" sz="1400" dirty="0" smtClean="0"/>
              <a:t>sea, coastal areas and marine resources</a:t>
            </a:r>
            <a:r>
              <a:rPr lang="en-US" sz="1400" b="0" dirty="0" smtClean="0"/>
              <a:t>.</a:t>
            </a:r>
            <a:endParaRPr lang="fr-FR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6" y="1604988"/>
            <a:ext cx="1515035" cy="126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contenu 2"/>
          <p:cNvSpPr>
            <a:spLocks noGrp="1"/>
          </p:cNvSpPr>
          <p:nvPr>
            <p:ph sz="half" idx="2"/>
          </p:nvPr>
        </p:nvSpPr>
        <p:spPr>
          <a:xfrm>
            <a:off x="941293" y="5351929"/>
            <a:ext cx="7539318" cy="108472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fr-FR" dirty="0" smtClean="0"/>
              <a:t>	</a:t>
            </a:r>
            <a:r>
              <a:rPr lang="fr-FR" dirty="0" err="1" smtClean="0"/>
              <a:t>Approach</a:t>
            </a:r>
            <a:r>
              <a:rPr lang="fr-FR" dirty="0" smtClean="0"/>
              <a:t> </a:t>
            </a:r>
            <a:r>
              <a:rPr lang="fr-FR" dirty="0" err="1" smtClean="0"/>
              <a:t>mostly</a:t>
            </a:r>
            <a:r>
              <a:rPr lang="fr-FR" dirty="0" smtClean="0"/>
              <a:t> sectoral,</a:t>
            </a:r>
          </a:p>
          <a:p>
            <a:pPr>
              <a:lnSpc>
                <a:spcPct val="170000"/>
              </a:lnSpc>
              <a:spcBef>
                <a:spcPts val="600"/>
              </a:spcBef>
            </a:pPr>
            <a:r>
              <a:rPr lang="fr-FR" dirty="0" smtClean="0"/>
              <a:t> 	Monitoring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indicators</a:t>
            </a:r>
            <a:r>
              <a:rPr lang="fr-FR" dirty="0" smtClean="0"/>
              <a:t> of </a:t>
            </a:r>
            <a:r>
              <a:rPr lang="fr-FR" dirty="0" err="1" smtClean="0"/>
              <a:t>environment</a:t>
            </a:r>
            <a:r>
              <a:rPr lang="fr-FR" dirty="0" smtClean="0"/>
              <a:t> </a:t>
            </a:r>
            <a:r>
              <a:rPr lang="fr-FR" dirty="0" err="1" smtClean="0"/>
              <a:t>degradation</a:t>
            </a:r>
            <a:r>
              <a:rPr lang="fr-FR" dirty="0" smtClean="0"/>
              <a:t> or of use of 	</a:t>
            </a:r>
            <a:r>
              <a:rPr lang="fr-FR" dirty="0" err="1" smtClean="0"/>
              <a:t>natural</a:t>
            </a:r>
            <a:r>
              <a:rPr lang="fr-FR" dirty="0" smtClean="0"/>
              <a:t> ressources</a:t>
            </a:r>
          </a:p>
        </p:txBody>
      </p:sp>
      <p:sp>
        <p:nvSpPr>
          <p:cNvPr id="11" name="Flèche droite 10"/>
          <p:cNvSpPr/>
          <p:nvPr/>
        </p:nvSpPr>
        <p:spPr>
          <a:xfrm>
            <a:off x="1174375" y="5414682"/>
            <a:ext cx="555812" cy="304800"/>
          </a:xfrm>
          <a:prstGeom prst="rightArrow">
            <a:avLst/>
          </a:prstGeom>
          <a:solidFill>
            <a:srgbClr val="6B635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71" y="136338"/>
            <a:ext cx="8780929" cy="1174888"/>
          </a:xfrm>
        </p:spPr>
        <p:txBody>
          <a:bodyPr/>
          <a:lstStyle/>
          <a:p>
            <a:r>
              <a:rPr lang="fr-FR" dirty="0" smtClean="0"/>
              <a:t>UNEP/MAP and the </a:t>
            </a:r>
            <a:r>
              <a:rPr lang="fr-FR" dirty="0" err="1" smtClean="0"/>
              <a:t>Mediterranean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for </a:t>
            </a:r>
            <a:r>
              <a:rPr lang="fr-FR" dirty="0" err="1" smtClean="0"/>
              <a:t>Sustainable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573742" y="1766045"/>
            <a:ext cx="8346140" cy="414169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fr-FR" sz="1900" dirty="0" smtClean="0"/>
              <a:t>Directions for MSSD </a:t>
            </a:r>
            <a:r>
              <a:rPr lang="fr-FR" sz="1900" dirty="0" err="1" smtClean="0"/>
              <a:t>revision</a:t>
            </a:r>
            <a:r>
              <a:rPr lang="fr-FR" sz="1900" dirty="0" smtClean="0"/>
              <a:t> (MSSD 2.0)</a:t>
            </a:r>
          </a:p>
          <a:p>
            <a:pPr>
              <a:buFont typeface="Wingdings"/>
              <a:buChar char="à"/>
            </a:pPr>
            <a:r>
              <a:rPr lang="fr-FR" sz="1600" dirty="0" smtClean="0">
                <a:sym typeface="Wingdings" pitchFamily="2" charset="2"/>
              </a:rPr>
              <a:t> 4 transversal axes </a:t>
            </a:r>
            <a:r>
              <a:rPr lang="fr-FR" sz="1400" dirty="0" smtClean="0">
                <a:sym typeface="Wingdings" pitchFamily="2" charset="2"/>
              </a:rPr>
              <a:t>: </a:t>
            </a:r>
          </a:p>
          <a:p>
            <a:pPr>
              <a:spcBef>
                <a:spcPts val="1200"/>
              </a:spcBef>
            </a:pPr>
            <a:r>
              <a:rPr lang="fr-FR" sz="1400" dirty="0" smtClean="0"/>
              <a:t>	</a:t>
            </a:r>
            <a:r>
              <a:rPr lang="fr-FR" sz="1200" b="0" dirty="0" smtClean="0"/>
              <a:t>- </a:t>
            </a:r>
            <a:r>
              <a:rPr lang="fr-FR" sz="1200" b="0" dirty="0" err="1" smtClean="0"/>
              <a:t>Aïchi</a:t>
            </a:r>
            <a:r>
              <a:rPr lang="fr-FR" sz="1200" b="0" dirty="0" smtClean="0"/>
              <a:t> objectives, good </a:t>
            </a:r>
            <a:r>
              <a:rPr lang="fr-FR" sz="1200" b="0" dirty="0" err="1" smtClean="0"/>
              <a:t>environmental</a:t>
            </a:r>
            <a:r>
              <a:rPr lang="fr-FR" sz="1200" b="0" dirty="0" smtClean="0"/>
              <a:t> </a:t>
            </a:r>
            <a:r>
              <a:rPr lang="fr-FR" sz="1200" b="0" dirty="0" err="1" smtClean="0"/>
              <a:t>status</a:t>
            </a:r>
            <a:r>
              <a:rPr lang="fr-FR" sz="1200" b="0" dirty="0" smtClean="0"/>
              <a:t> (</a:t>
            </a:r>
            <a:r>
              <a:rPr lang="fr-FR" sz="1200" b="0" dirty="0" err="1" smtClean="0"/>
              <a:t>EcAp</a:t>
            </a:r>
            <a:r>
              <a:rPr lang="fr-FR" sz="1200" b="0" dirty="0" smtClean="0"/>
              <a:t>)</a:t>
            </a:r>
          </a:p>
          <a:p>
            <a:pPr>
              <a:spcBef>
                <a:spcPts val="1200"/>
              </a:spcBef>
            </a:pPr>
            <a:r>
              <a:rPr lang="fr-FR" sz="1200" b="0" dirty="0" smtClean="0"/>
              <a:t>	- ICZM</a:t>
            </a:r>
          </a:p>
          <a:p>
            <a:pPr>
              <a:spcBef>
                <a:spcPts val="1200"/>
              </a:spcBef>
            </a:pPr>
            <a:r>
              <a:rPr lang="fr-FR" sz="1200" b="0" dirty="0" smtClean="0"/>
              <a:t>	- Green </a:t>
            </a:r>
            <a:r>
              <a:rPr lang="fr-FR" sz="1200" b="0" dirty="0" err="1" smtClean="0"/>
              <a:t>Economy</a:t>
            </a:r>
            <a:r>
              <a:rPr lang="fr-FR" sz="1200" b="0" dirty="0" smtClean="0"/>
              <a:t>, </a:t>
            </a:r>
            <a:r>
              <a:rPr lang="fr-FR" sz="1200" b="0" dirty="0" err="1" smtClean="0"/>
              <a:t>sustainable</a:t>
            </a:r>
            <a:r>
              <a:rPr lang="fr-FR" sz="1200" b="0" dirty="0" smtClean="0"/>
              <a:t> </a:t>
            </a:r>
            <a:r>
              <a:rPr lang="fr-FR" sz="1200" b="0" dirty="0" err="1" smtClean="0"/>
              <a:t>consumption</a:t>
            </a:r>
            <a:r>
              <a:rPr lang="fr-FR" sz="1200" b="0" dirty="0" smtClean="0"/>
              <a:t> and production</a:t>
            </a:r>
          </a:p>
          <a:p>
            <a:pPr>
              <a:spcBef>
                <a:spcPts val="1200"/>
              </a:spcBef>
            </a:pPr>
            <a:r>
              <a:rPr lang="fr-FR" sz="1400" dirty="0" smtClean="0"/>
              <a:t>	- </a:t>
            </a:r>
            <a:r>
              <a:rPr lang="fr-FR" sz="1700" dirty="0" smtClean="0"/>
              <a:t>Adaptation to Climate Change</a:t>
            </a:r>
          </a:p>
          <a:p>
            <a:pPr>
              <a:spcBef>
                <a:spcPts val="1200"/>
              </a:spcBef>
            </a:pPr>
            <a:endParaRPr lang="fr-FR" sz="1400" dirty="0" smtClean="0"/>
          </a:p>
          <a:p>
            <a:pPr>
              <a:spcBef>
                <a:spcPts val="1200"/>
              </a:spcBef>
              <a:buFont typeface="Wingdings"/>
              <a:buChar char="à"/>
            </a:pPr>
            <a:r>
              <a:rPr lang="fr-FR" sz="1400" dirty="0" smtClean="0">
                <a:sym typeface="Wingdings" pitchFamily="2" charset="2"/>
              </a:rPr>
              <a:t> More </a:t>
            </a:r>
            <a:r>
              <a:rPr lang="fr-FR" sz="1700" dirty="0" smtClean="0">
                <a:sym typeface="Wingdings" pitchFamily="2" charset="2"/>
              </a:rPr>
              <a:t>action-</a:t>
            </a:r>
            <a:r>
              <a:rPr lang="fr-FR" sz="1700" dirty="0" err="1" smtClean="0">
                <a:sym typeface="Wingdings" pitchFamily="2" charset="2"/>
              </a:rPr>
              <a:t>oriented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than</a:t>
            </a:r>
            <a:r>
              <a:rPr lang="fr-FR" sz="1400" dirty="0" smtClean="0">
                <a:sym typeface="Wingdings" pitchFamily="2" charset="2"/>
              </a:rPr>
              <a:t> MSSD 1.0 : data, </a:t>
            </a:r>
            <a:r>
              <a:rPr lang="fr-FR" sz="1400" dirty="0" err="1" smtClean="0">
                <a:sym typeface="Wingdings" pitchFamily="2" charset="2"/>
              </a:rPr>
              <a:t>products</a:t>
            </a:r>
            <a:r>
              <a:rPr lang="fr-FR" sz="1400" dirty="0" smtClean="0">
                <a:sym typeface="Wingdings" pitchFamily="2" charset="2"/>
              </a:rPr>
              <a:t>, </a:t>
            </a:r>
            <a:r>
              <a:rPr lang="fr-FR" sz="1400" dirty="0" err="1" smtClean="0">
                <a:sym typeface="Wingdings" pitchFamily="2" charset="2"/>
              </a:rPr>
              <a:t>tools</a:t>
            </a:r>
            <a:r>
              <a:rPr lang="fr-FR" sz="1400" dirty="0" smtClean="0">
                <a:sym typeface="Wingdings" pitchFamily="2" charset="2"/>
              </a:rPr>
              <a:t> to support action</a:t>
            </a:r>
          </a:p>
          <a:p>
            <a:pPr>
              <a:spcBef>
                <a:spcPts val="1200"/>
              </a:spcBef>
              <a:buFont typeface="Wingdings"/>
              <a:buChar char="à"/>
            </a:pPr>
            <a:endParaRPr lang="fr-FR" sz="1400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Font typeface="Wingdings"/>
              <a:buChar char="à"/>
            </a:pPr>
            <a:r>
              <a:rPr lang="fr-FR" sz="1400" dirty="0" smtClean="0"/>
              <a:t> Adaptation to </a:t>
            </a:r>
            <a:r>
              <a:rPr lang="fr-FR" sz="1400" dirty="0" err="1" smtClean="0"/>
              <a:t>climate</a:t>
            </a:r>
            <a:r>
              <a:rPr lang="fr-FR" sz="1400" dirty="0" smtClean="0"/>
              <a:t> change axe </a:t>
            </a:r>
            <a:r>
              <a:rPr lang="fr-FR" sz="1400" dirty="0" err="1" smtClean="0"/>
              <a:t>would</a:t>
            </a:r>
            <a:r>
              <a:rPr lang="fr-FR" sz="1400" dirty="0" smtClean="0"/>
              <a:t> </a:t>
            </a:r>
            <a:r>
              <a:rPr lang="fr-FR" sz="1400" dirty="0" err="1" smtClean="0"/>
              <a:t>be</a:t>
            </a:r>
            <a:r>
              <a:rPr lang="fr-FR" sz="1400" dirty="0" smtClean="0"/>
              <a:t> </a:t>
            </a:r>
            <a:r>
              <a:rPr lang="fr-FR" sz="1400" dirty="0" err="1" smtClean="0"/>
              <a:t>based</a:t>
            </a:r>
            <a:r>
              <a:rPr lang="fr-FR" sz="1400" dirty="0" smtClean="0"/>
              <a:t> on the </a:t>
            </a:r>
            <a:r>
              <a:rPr lang="fr-FR" sz="1700" dirty="0" err="1" smtClean="0"/>
              <a:t>existing</a:t>
            </a:r>
            <a:r>
              <a:rPr lang="fr-FR" sz="1700" dirty="0" smtClean="0"/>
              <a:t> </a:t>
            </a:r>
            <a:r>
              <a:rPr lang="fr-FR" sz="1700" dirty="0" err="1" smtClean="0"/>
              <a:t>Regional</a:t>
            </a:r>
            <a:r>
              <a:rPr lang="fr-FR" sz="1700" dirty="0" smtClean="0"/>
              <a:t> Adaptation Framework</a:t>
            </a:r>
            <a:r>
              <a:rPr lang="fr-FR" sz="1600" dirty="0" smtClean="0"/>
              <a:t> </a:t>
            </a:r>
            <a:r>
              <a:rPr lang="fr-FR" sz="1400" dirty="0" err="1" smtClean="0"/>
              <a:t>drafted</a:t>
            </a:r>
            <a:r>
              <a:rPr lang="fr-FR" sz="1400" dirty="0" smtClean="0"/>
              <a:t> for the </a:t>
            </a:r>
            <a:r>
              <a:rPr lang="fr-FR" sz="1400" dirty="0" err="1" smtClean="0"/>
              <a:t>Mediterranean</a:t>
            </a:r>
            <a:r>
              <a:rPr lang="fr-FR" sz="1400" dirty="0" smtClean="0"/>
              <a:t> </a:t>
            </a:r>
            <a:r>
              <a:rPr lang="fr-FR" sz="1400" dirty="0" err="1" smtClean="0"/>
              <a:t>Comission</a:t>
            </a:r>
            <a:r>
              <a:rPr lang="fr-FR" sz="1400" dirty="0" smtClean="0"/>
              <a:t> on </a:t>
            </a:r>
            <a:r>
              <a:rPr lang="fr-FR" sz="1400" dirty="0" err="1" smtClean="0"/>
              <a:t>Sustainable</a:t>
            </a:r>
            <a:r>
              <a:rPr lang="fr-FR" sz="1400" dirty="0" smtClean="0"/>
              <a:t> </a:t>
            </a:r>
            <a:r>
              <a:rPr lang="fr-FR" sz="1400" dirty="0" err="1" smtClean="0"/>
              <a:t>Development</a:t>
            </a:r>
            <a:r>
              <a:rPr lang="fr-FR" sz="1400" dirty="0" smtClean="0"/>
              <a:t> (MCSD) of the UNEP/MAP in 2011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71" y="136338"/>
            <a:ext cx="8780929" cy="1174888"/>
          </a:xfrm>
        </p:spPr>
        <p:txBody>
          <a:bodyPr/>
          <a:lstStyle/>
          <a:p>
            <a:r>
              <a:rPr lang="fr-FR" dirty="0" smtClean="0"/>
              <a:t>UNEP/MAP and the </a:t>
            </a:r>
            <a:r>
              <a:rPr lang="fr-FR" dirty="0" err="1" smtClean="0"/>
              <a:t>Mediterranean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for </a:t>
            </a:r>
            <a:r>
              <a:rPr lang="fr-FR" dirty="0" err="1" smtClean="0"/>
              <a:t>Sustainable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699246" y="1999128"/>
            <a:ext cx="8328213" cy="4141695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spcAft>
                <a:spcPts val="600"/>
              </a:spcAft>
            </a:pPr>
            <a:r>
              <a:rPr lang="fr-FR" dirty="0" smtClean="0"/>
              <a:t>Climate services in the </a:t>
            </a:r>
            <a:r>
              <a:rPr lang="fr-FR" dirty="0" err="1" smtClean="0"/>
              <a:t>context</a:t>
            </a:r>
            <a:r>
              <a:rPr lang="fr-FR" dirty="0" smtClean="0"/>
              <a:t> of the </a:t>
            </a:r>
            <a:r>
              <a:rPr lang="fr-FR" dirty="0" err="1" smtClean="0"/>
              <a:t>revised</a:t>
            </a:r>
            <a:r>
              <a:rPr lang="fr-FR" dirty="0" smtClean="0"/>
              <a:t> MSSD</a:t>
            </a:r>
          </a:p>
          <a:p>
            <a:r>
              <a:rPr lang="fr-FR" sz="1500" dirty="0" smtClean="0">
                <a:sym typeface="Wingdings" pitchFamily="2" charset="2"/>
              </a:rPr>
              <a:t>Adaptation to </a:t>
            </a:r>
            <a:r>
              <a:rPr lang="fr-FR" sz="1500" dirty="0" err="1" smtClean="0">
                <a:sym typeface="Wingdings" pitchFamily="2" charset="2"/>
              </a:rPr>
              <a:t>climate</a:t>
            </a:r>
            <a:r>
              <a:rPr lang="fr-FR" sz="1500" dirty="0" smtClean="0">
                <a:sym typeface="Wingdings" pitchFamily="2" charset="2"/>
              </a:rPr>
              <a:t> change as one of the transversal axes + action-</a:t>
            </a:r>
            <a:r>
              <a:rPr lang="fr-FR" sz="1500" dirty="0" err="1" smtClean="0">
                <a:sym typeface="Wingdings" pitchFamily="2" charset="2"/>
              </a:rPr>
              <a:t>oriented</a:t>
            </a:r>
            <a:r>
              <a:rPr lang="fr-FR" sz="1500" dirty="0" smtClean="0">
                <a:sym typeface="Wingdings" pitchFamily="2" charset="2"/>
              </a:rPr>
              <a:t> SMDD</a:t>
            </a:r>
          </a:p>
          <a:p>
            <a:pPr>
              <a:lnSpc>
                <a:spcPct val="150000"/>
              </a:lnSpc>
            </a:pPr>
            <a:r>
              <a:rPr lang="fr-FR" sz="1400" dirty="0" smtClean="0">
                <a:sym typeface="Wingdings" pitchFamily="2" charset="2"/>
              </a:rPr>
              <a:t> 	 Climate services </a:t>
            </a:r>
            <a:r>
              <a:rPr lang="fr-FR" sz="1400" dirty="0" err="1" smtClean="0">
                <a:sym typeface="Wingdings" pitchFamily="2" charset="2"/>
              </a:rPr>
              <a:t>might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be</a:t>
            </a:r>
            <a:r>
              <a:rPr lang="fr-FR" sz="1400" dirty="0" smtClean="0">
                <a:sym typeface="Wingdings" pitchFamily="2" charset="2"/>
              </a:rPr>
              <a:t> one major </a:t>
            </a:r>
            <a:r>
              <a:rPr lang="fr-FR" sz="1400" dirty="0" err="1" smtClean="0">
                <a:sym typeface="Wingdings" pitchFamily="2" charset="2"/>
              </a:rPr>
              <a:t>tool</a:t>
            </a:r>
            <a:r>
              <a:rPr lang="fr-FR" sz="1400" dirty="0" smtClean="0">
                <a:sym typeface="Wingdings" pitchFamily="2" charset="2"/>
              </a:rPr>
              <a:t> to support </a:t>
            </a:r>
            <a:r>
              <a:rPr lang="fr-FR" sz="1400" dirty="0" err="1" smtClean="0">
                <a:sym typeface="Wingdings" pitchFamily="2" charset="2"/>
              </a:rPr>
              <a:t>decision</a:t>
            </a:r>
            <a:r>
              <a:rPr lang="fr-FR" sz="1400" dirty="0" smtClean="0">
                <a:sym typeface="Wingdings" pitchFamily="2" charset="2"/>
              </a:rPr>
              <a:t>-</a:t>
            </a:r>
            <a:r>
              <a:rPr lang="fr-FR" sz="1400" dirty="0" err="1" smtClean="0">
                <a:sym typeface="Wingdings" pitchFamily="2" charset="2"/>
              </a:rPr>
              <a:t>making</a:t>
            </a:r>
            <a:r>
              <a:rPr lang="fr-FR" sz="1400" dirty="0" smtClean="0">
                <a:sym typeface="Wingdings" pitchFamily="2" charset="2"/>
              </a:rPr>
              <a:t> and 	</a:t>
            </a:r>
            <a:r>
              <a:rPr lang="fr-FR" sz="1400" dirty="0" err="1" smtClean="0">
                <a:sym typeface="Wingdings" pitchFamily="2" charset="2"/>
              </a:rPr>
              <a:t>participate</a:t>
            </a:r>
            <a:r>
              <a:rPr lang="fr-FR" sz="1400" dirty="0" smtClean="0">
                <a:sym typeface="Wingdings" pitchFamily="2" charset="2"/>
              </a:rPr>
              <a:t> to the </a:t>
            </a:r>
            <a:r>
              <a:rPr lang="fr-FR" sz="1400" dirty="0" err="1" smtClean="0">
                <a:sym typeface="Wingdings" pitchFamily="2" charset="2"/>
              </a:rPr>
              <a:t>implementation</a:t>
            </a:r>
            <a:r>
              <a:rPr lang="fr-FR" sz="1400" dirty="0" smtClean="0">
                <a:sym typeface="Wingdings" pitchFamily="2" charset="2"/>
              </a:rPr>
              <a:t> of the </a:t>
            </a:r>
            <a:r>
              <a:rPr lang="fr-FR" sz="1400" dirty="0" err="1" smtClean="0">
                <a:sym typeface="Wingdings" pitchFamily="2" charset="2"/>
              </a:rPr>
              <a:t>revised</a:t>
            </a:r>
            <a:r>
              <a:rPr lang="fr-FR" sz="1400" dirty="0" smtClean="0">
                <a:sym typeface="Wingdings" pitchFamily="2" charset="2"/>
              </a:rPr>
              <a:t> MSSD</a:t>
            </a:r>
          </a:p>
          <a:p>
            <a:pPr>
              <a:lnSpc>
                <a:spcPct val="150000"/>
              </a:lnSpc>
            </a:pPr>
            <a:r>
              <a:rPr lang="fr-FR" sz="1400" dirty="0" smtClean="0">
                <a:sym typeface="Wingdings" pitchFamily="2" charset="2"/>
              </a:rPr>
              <a:t>	 </a:t>
            </a:r>
            <a:r>
              <a:rPr lang="fr-FR" sz="1400" dirty="0" err="1" smtClean="0">
                <a:sym typeface="Wingdings" pitchFamily="2" charset="2"/>
              </a:rPr>
              <a:t>Moreover</a:t>
            </a:r>
            <a:r>
              <a:rPr lang="fr-FR" sz="1400" dirty="0" smtClean="0">
                <a:sym typeface="Wingdings" pitchFamily="2" charset="2"/>
              </a:rPr>
              <a:t>, </a:t>
            </a:r>
            <a:r>
              <a:rPr lang="fr-FR" sz="1400" dirty="0" err="1" smtClean="0">
                <a:sym typeface="Wingdings" pitchFamily="2" charset="2"/>
              </a:rPr>
              <a:t>climate</a:t>
            </a:r>
            <a:r>
              <a:rPr lang="fr-FR" sz="1400" dirty="0" smtClean="0">
                <a:sym typeface="Wingdings" pitchFamily="2" charset="2"/>
              </a:rPr>
              <a:t> information </a:t>
            </a:r>
            <a:r>
              <a:rPr lang="fr-FR" sz="1400" dirty="0" err="1" smtClean="0">
                <a:sym typeface="Wingdings" pitchFamily="2" charset="2"/>
              </a:rPr>
              <a:t>systems</a:t>
            </a:r>
            <a:r>
              <a:rPr lang="fr-FR" sz="1400" dirty="0" smtClean="0">
                <a:sym typeface="Wingdings" pitchFamily="2" charset="2"/>
              </a:rPr>
              <a:t> have </a:t>
            </a:r>
            <a:r>
              <a:rPr lang="fr-FR" sz="1400" dirty="0" err="1" smtClean="0">
                <a:sym typeface="Wingdings" pitchFamily="2" charset="2"/>
              </a:rPr>
              <a:t>also</a:t>
            </a:r>
            <a:r>
              <a:rPr lang="fr-FR" sz="1400" dirty="0" smtClean="0">
                <a:sym typeface="Wingdings" pitchFamily="2" charset="2"/>
              </a:rPr>
              <a:t> been </a:t>
            </a:r>
            <a:r>
              <a:rPr lang="fr-FR" sz="1400" dirty="0" err="1" smtClean="0">
                <a:sym typeface="Wingdings" pitchFamily="2" charset="2"/>
              </a:rPr>
              <a:t>already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identified</a:t>
            </a:r>
            <a:r>
              <a:rPr lang="fr-FR" sz="1400" dirty="0" smtClean="0">
                <a:sym typeface="Wingdings" pitchFamily="2" charset="2"/>
              </a:rPr>
              <a:t> as a 	</a:t>
            </a:r>
            <a:r>
              <a:rPr lang="fr-FR" sz="1400" dirty="0" err="1" smtClean="0">
                <a:sym typeface="Wingdings" pitchFamily="2" charset="2"/>
              </a:rPr>
              <a:t>priority</a:t>
            </a:r>
            <a:r>
              <a:rPr lang="fr-FR" sz="1400" dirty="0" smtClean="0">
                <a:sym typeface="Wingdings" pitchFamily="2" charset="2"/>
              </a:rPr>
              <a:t> for action by the </a:t>
            </a:r>
            <a:r>
              <a:rPr lang="fr-FR" sz="1400" dirty="0" err="1" smtClean="0">
                <a:sym typeface="Wingdings" pitchFamily="2" charset="2"/>
              </a:rPr>
              <a:t>draft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Regional</a:t>
            </a:r>
            <a:r>
              <a:rPr lang="fr-FR" sz="1400" dirty="0" smtClean="0">
                <a:sym typeface="Wingdings" pitchFamily="2" charset="2"/>
              </a:rPr>
              <a:t> Adaptation Framework of UNEP/MAP</a:t>
            </a:r>
          </a:p>
          <a:p>
            <a:pPr>
              <a:lnSpc>
                <a:spcPct val="150000"/>
              </a:lnSpc>
            </a:pPr>
            <a:r>
              <a:rPr lang="fr-FR" sz="1400" dirty="0" smtClean="0">
                <a:sym typeface="Wingdings" pitchFamily="2" charset="2"/>
              </a:rPr>
              <a:t> 	 Initiative </a:t>
            </a:r>
            <a:r>
              <a:rPr lang="fr-FR" sz="1400" dirty="0" err="1" smtClean="0">
                <a:sym typeface="Wingdings" pitchFamily="2" charset="2"/>
              </a:rPr>
              <a:t>that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would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reinforce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progress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regarding</a:t>
            </a:r>
            <a:r>
              <a:rPr lang="fr-FR" sz="1400" dirty="0" smtClean="0">
                <a:sym typeface="Wingdings" pitchFamily="2" charset="2"/>
              </a:rPr>
              <a:t> the GFCS </a:t>
            </a:r>
            <a:r>
              <a:rPr lang="fr-FR" sz="1400" dirty="0" err="1" smtClean="0">
                <a:sym typeface="Wingdings" pitchFamily="2" charset="2"/>
              </a:rPr>
              <a:t>initiated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smtClean="0">
                <a:sym typeface="Wingdings" pitchFamily="2" charset="2"/>
              </a:rPr>
              <a:t>by </a:t>
            </a:r>
            <a:r>
              <a:rPr lang="fr-FR" sz="1400" dirty="0" smtClean="0">
                <a:sym typeface="Wingdings" pitchFamily="2" charset="2"/>
              </a:rPr>
              <a:t>the WMO in </a:t>
            </a:r>
            <a:r>
              <a:rPr lang="fr-FR" sz="1400" dirty="0" smtClean="0">
                <a:sym typeface="Wingdings" pitchFamily="2" charset="2"/>
              </a:rPr>
              <a:t>	the </a:t>
            </a:r>
            <a:r>
              <a:rPr lang="fr-FR" sz="1400" dirty="0" err="1" smtClean="0">
                <a:sym typeface="Wingdings" pitchFamily="2" charset="2"/>
              </a:rPr>
              <a:t>Mediterranean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region</a:t>
            </a:r>
            <a:endParaRPr lang="fr-FR" sz="1400" dirty="0" smtClean="0">
              <a:sym typeface="Wingdings" pitchFamily="2" charset="2"/>
            </a:endParaRPr>
          </a:p>
          <a:p>
            <a:pPr>
              <a:spcBef>
                <a:spcPts val="1200"/>
              </a:spcBef>
            </a:pPr>
            <a:r>
              <a:rPr lang="fr-FR" sz="1400" dirty="0" smtClean="0"/>
              <a:t>	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71" y="136338"/>
            <a:ext cx="8780929" cy="1174888"/>
          </a:xfrm>
        </p:spPr>
        <p:txBody>
          <a:bodyPr/>
          <a:lstStyle/>
          <a:p>
            <a:r>
              <a:rPr lang="fr-FR" dirty="0" smtClean="0"/>
              <a:t>UNEP/MAP </a:t>
            </a:r>
            <a:r>
              <a:rPr lang="fr-FR" dirty="0" err="1" smtClean="0"/>
              <a:t>project</a:t>
            </a:r>
            <a:r>
              <a:rPr lang="fr-FR" dirty="0" smtClean="0"/>
              <a:t> on </a:t>
            </a:r>
            <a:r>
              <a:rPr lang="fr-FR" dirty="0" err="1" smtClean="0"/>
              <a:t>climate</a:t>
            </a:r>
            <a:r>
              <a:rPr lang="fr-FR" dirty="0" smtClean="0"/>
              <a:t> </a:t>
            </a:r>
            <a:r>
              <a:rPr lang="fr-FR" dirty="0" err="1" smtClean="0"/>
              <a:t>variability</a:t>
            </a:r>
            <a:r>
              <a:rPr lang="fr-FR" dirty="0" smtClean="0"/>
              <a:t> and change and ICZM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602771" y="1263183"/>
            <a:ext cx="8301317" cy="5199529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fr-FR" dirty="0" smtClean="0"/>
              <a:t>« </a:t>
            </a:r>
            <a:r>
              <a:rPr lang="fr-FR" dirty="0" err="1" smtClean="0"/>
              <a:t>Integration</a:t>
            </a:r>
            <a:r>
              <a:rPr lang="fr-FR" dirty="0" smtClean="0"/>
              <a:t> of </a:t>
            </a:r>
            <a:r>
              <a:rPr lang="fr-FR" dirty="0" err="1" smtClean="0"/>
              <a:t>climate</a:t>
            </a:r>
            <a:r>
              <a:rPr lang="fr-FR" dirty="0" smtClean="0"/>
              <a:t> </a:t>
            </a:r>
            <a:r>
              <a:rPr lang="fr-FR" dirty="0" err="1" smtClean="0"/>
              <a:t>variability</a:t>
            </a:r>
            <a:r>
              <a:rPr lang="fr-FR" dirty="0" smtClean="0"/>
              <a:t> and change </a:t>
            </a:r>
            <a:r>
              <a:rPr lang="fr-FR" dirty="0" err="1" smtClean="0"/>
              <a:t>into</a:t>
            </a:r>
            <a:r>
              <a:rPr lang="fr-FR" dirty="0" smtClean="0"/>
              <a:t> national </a:t>
            </a:r>
            <a:r>
              <a:rPr lang="fr-FR" dirty="0" err="1" smtClean="0"/>
              <a:t>strategies</a:t>
            </a:r>
            <a:r>
              <a:rPr lang="fr-FR" dirty="0" smtClean="0"/>
              <a:t> to </a:t>
            </a:r>
            <a:r>
              <a:rPr lang="fr-FR" dirty="0" err="1" smtClean="0"/>
              <a:t>implement</a:t>
            </a:r>
            <a:r>
              <a:rPr lang="fr-FR" dirty="0" smtClean="0"/>
              <a:t> ICZM Protocol » </a:t>
            </a:r>
            <a:r>
              <a:rPr lang="fr-FR" sz="1400" dirty="0" smtClean="0"/>
              <a:t>(U</a:t>
            </a:r>
            <a:r>
              <a:rPr lang="fr-FR" sz="1400" dirty="0" smtClean="0">
                <a:sym typeface="Wingdings" pitchFamily="2" charset="2"/>
              </a:rPr>
              <a:t>NEP/MAP </a:t>
            </a:r>
            <a:r>
              <a:rPr lang="fr-FR" sz="1400" dirty="0" err="1" smtClean="0">
                <a:sym typeface="Wingdings" pitchFamily="2" charset="2"/>
              </a:rPr>
              <a:t>project</a:t>
            </a:r>
            <a:r>
              <a:rPr lang="fr-FR" sz="1400" dirty="0" smtClean="0">
                <a:sym typeface="Wingdings" pitchFamily="2" charset="2"/>
              </a:rPr>
              <a:t>, </a:t>
            </a:r>
            <a:r>
              <a:rPr lang="fr-FR" sz="1400" dirty="0" err="1" smtClean="0">
                <a:sym typeface="Wingdings" pitchFamily="2" charset="2"/>
              </a:rPr>
              <a:t>co</a:t>
            </a:r>
            <a:r>
              <a:rPr lang="fr-FR" sz="1400" dirty="0" smtClean="0">
                <a:sym typeface="Wingdings" pitchFamily="2" charset="2"/>
              </a:rPr>
              <a:t>-</a:t>
            </a:r>
            <a:r>
              <a:rPr lang="fr-FR" sz="1400" dirty="0" err="1" smtClean="0">
                <a:sym typeface="Wingdings" pitchFamily="2" charset="2"/>
              </a:rPr>
              <a:t>financed</a:t>
            </a:r>
            <a:r>
              <a:rPr lang="fr-FR" sz="1400" dirty="0" smtClean="0">
                <a:sym typeface="Wingdings" pitchFamily="2" charset="2"/>
              </a:rPr>
              <a:t> by the GEF)</a:t>
            </a:r>
          </a:p>
          <a:p>
            <a:r>
              <a:rPr lang="fr-FR" sz="1400" dirty="0" smtClean="0">
                <a:sym typeface="Wingdings" pitchFamily="2" charset="2"/>
              </a:rPr>
              <a:t>Main objectives : </a:t>
            </a:r>
          </a:p>
          <a:p>
            <a:pPr>
              <a:buFontTx/>
              <a:buChar char="-"/>
            </a:pPr>
            <a:r>
              <a:rPr lang="fr-FR" sz="1400" dirty="0" err="1" smtClean="0">
                <a:sym typeface="Wingdings" pitchFamily="2" charset="2"/>
              </a:rPr>
              <a:t>Create</a:t>
            </a:r>
            <a:r>
              <a:rPr lang="fr-FR" sz="1400" dirty="0" smtClean="0">
                <a:sym typeface="Wingdings" pitchFamily="2" charset="2"/>
              </a:rPr>
              <a:t> a </a:t>
            </a:r>
            <a:r>
              <a:rPr lang="fr-FR" sz="1400" dirty="0" err="1" smtClean="0">
                <a:sym typeface="Wingdings" pitchFamily="2" charset="2"/>
              </a:rPr>
              <a:t>platform</a:t>
            </a:r>
            <a:r>
              <a:rPr lang="fr-FR" sz="1400" dirty="0" smtClean="0">
                <a:sym typeface="Wingdings" pitchFamily="2" charset="2"/>
              </a:rPr>
              <a:t> of </a:t>
            </a:r>
            <a:r>
              <a:rPr lang="fr-FR" sz="1400" dirty="0" err="1" smtClean="0">
                <a:sym typeface="Wingdings" pitchFamily="2" charset="2"/>
              </a:rPr>
              <a:t>climate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related</a:t>
            </a:r>
            <a:r>
              <a:rPr lang="fr-FR" sz="1400" dirty="0" smtClean="0">
                <a:sym typeface="Wingdings" pitchFamily="2" charset="2"/>
              </a:rPr>
              <a:t> information for </a:t>
            </a:r>
            <a:r>
              <a:rPr lang="fr-FR" sz="1400" dirty="0" err="1" smtClean="0">
                <a:sym typeface="Wingdings" pitchFamily="2" charset="2"/>
              </a:rPr>
              <a:t>coastal</a:t>
            </a:r>
            <a:r>
              <a:rPr lang="fr-FR" sz="1400" dirty="0" smtClean="0">
                <a:sym typeface="Wingdings" pitchFamily="2" charset="2"/>
              </a:rPr>
              <a:t> areas</a:t>
            </a:r>
          </a:p>
          <a:p>
            <a:pPr>
              <a:spcBef>
                <a:spcPts val="1200"/>
              </a:spcBef>
            </a:pPr>
            <a:r>
              <a:rPr lang="fr-FR" sz="1200" dirty="0" smtClean="0">
                <a:sym typeface="Wingdings" pitchFamily="2" charset="2"/>
              </a:rPr>
              <a:t>	- identification of </a:t>
            </a:r>
            <a:r>
              <a:rPr lang="fr-FR" sz="1200" dirty="0" err="1" smtClean="0">
                <a:sym typeface="Wingdings" pitchFamily="2" charset="2"/>
              </a:rPr>
              <a:t>existing</a:t>
            </a:r>
            <a:r>
              <a:rPr lang="fr-FR" sz="1200" dirty="0" smtClean="0">
                <a:sym typeface="Wingdings" pitchFamily="2" charset="2"/>
              </a:rPr>
              <a:t> </a:t>
            </a:r>
            <a:r>
              <a:rPr lang="fr-FR" sz="1200" dirty="0" err="1" smtClean="0">
                <a:sym typeface="Wingdings" pitchFamily="2" charset="2"/>
              </a:rPr>
              <a:t>climate</a:t>
            </a:r>
            <a:r>
              <a:rPr lang="fr-FR" sz="1200" dirty="0" smtClean="0">
                <a:sym typeface="Wingdings" pitchFamily="2" charset="2"/>
              </a:rPr>
              <a:t> data/</a:t>
            </a:r>
            <a:r>
              <a:rPr lang="fr-FR" sz="1200" dirty="0" err="1" smtClean="0">
                <a:sym typeface="Wingdings" pitchFamily="2" charset="2"/>
              </a:rPr>
              <a:t>products</a:t>
            </a:r>
            <a:r>
              <a:rPr lang="fr-FR" sz="1200" dirty="0" smtClean="0">
                <a:sym typeface="Wingdings" pitchFamily="2" charset="2"/>
              </a:rPr>
              <a:t>/information in countries, </a:t>
            </a:r>
            <a:r>
              <a:rPr lang="fr-FR" sz="1200" dirty="0" err="1" smtClean="0">
                <a:sym typeface="Wingdings" pitchFamily="2" charset="2"/>
              </a:rPr>
              <a:t>centralizing</a:t>
            </a:r>
            <a:r>
              <a:rPr lang="fr-FR" sz="1200" dirty="0" smtClean="0">
                <a:sym typeface="Wingdings" pitchFamily="2" charset="2"/>
              </a:rPr>
              <a:t> data 	on the Med-CCRISP </a:t>
            </a:r>
            <a:r>
              <a:rPr lang="fr-FR" sz="1200" dirty="0" err="1" smtClean="0">
                <a:sym typeface="Wingdings" pitchFamily="2" charset="2"/>
              </a:rPr>
              <a:t>platform</a:t>
            </a:r>
            <a:r>
              <a:rPr lang="fr-FR" sz="1200" dirty="0" smtClean="0">
                <a:sym typeface="Wingdings" pitchFamily="2" charset="2"/>
              </a:rPr>
              <a:t>, </a:t>
            </a:r>
            <a:r>
              <a:rPr lang="fr-FR" sz="1200" dirty="0" err="1" smtClean="0">
                <a:sym typeface="Wingdings" pitchFamily="2" charset="2"/>
              </a:rPr>
              <a:t>capacity</a:t>
            </a:r>
            <a:r>
              <a:rPr lang="fr-FR" sz="1200" dirty="0" smtClean="0">
                <a:sym typeface="Wingdings" pitchFamily="2" charset="2"/>
              </a:rPr>
              <a:t>-building of countries to help </a:t>
            </a:r>
            <a:r>
              <a:rPr lang="fr-FR" sz="1200" dirty="0" err="1" smtClean="0">
                <a:sym typeface="Wingdings" pitchFamily="2" charset="2"/>
              </a:rPr>
              <a:t>them</a:t>
            </a:r>
            <a:r>
              <a:rPr lang="fr-FR" sz="1200" dirty="0" smtClean="0">
                <a:sym typeface="Wingdings" pitchFamily="2" charset="2"/>
              </a:rPr>
              <a:t> to update data on a 	</a:t>
            </a:r>
            <a:r>
              <a:rPr lang="fr-FR" sz="1200" dirty="0" err="1" smtClean="0">
                <a:sym typeface="Wingdings" pitchFamily="2" charset="2"/>
              </a:rPr>
              <a:t>regular</a:t>
            </a:r>
            <a:r>
              <a:rPr lang="fr-FR" sz="1200" dirty="0" smtClean="0">
                <a:sym typeface="Wingdings" pitchFamily="2" charset="2"/>
              </a:rPr>
              <a:t> basis</a:t>
            </a:r>
          </a:p>
          <a:p>
            <a:pPr>
              <a:lnSpc>
                <a:spcPct val="160000"/>
              </a:lnSpc>
              <a:buFontTx/>
              <a:buChar char="-"/>
            </a:pPr>
            <a:r>
              <a:rPr lang="fr-FR" sz="1400" dirty="0" smtClean="0">
                <a:sym typeface="Wingdings" pitchFamily="2" charset="2"/>
              </a:rPr>
              <a:t>This </a:t>
            </a:r>
            <a:r>
              <a:rPr lang="fr-FR" sz="1400" dirty="0" err="1" smtClean="0">
                <a:sym typeface="Wingdings" pitchFamily="2" charset="2"/>
              </a:rPr>
              <a:t>climate</a:t>
            </a:r>
            <a:r>
              <a:rPr lang="fr-FR" sz="1400" dirty="0" smtClean="0">
                <a:sym typeface="Wingdings" pitchFamily="2" charset="2"/>
              </a:rPr>
              <a:t> information </a:t>
            </a:r>
            <a:r>
              <a:rPr lang="fr-FR" sz="1400" dirty="0" err="1" smtClean="0">
                <a:sym typeface="Wingdings" pitchFamily="2" charset="2"/>
              </a:rPr>
              <a:t>platform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is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intended</a:t>
            </a:r>
            <a:r>
              <a:rPr lang="fr-FR" sz="1400" dirty="0" smtClean="0">
                <a:sym typeface="Wingdings" pitchFamily="2" charset="2"/>
              </a:rPr>
              <a:t> to support the </a:t>
            </a:r>
            <a:r>
              <a:rPr lang="fr-FR" sz="1400" dirty="0" err="1" smtClean="0">
                <a:sym typeface="Wingdings" pitchFamily="2" charset="2"/>
              </a:rPr>
              <a:t>elaboration</a:t>
            </a:r>
            <a:r>
              <a:rPr lang="fr-FR" sz="1400" dirty="0" smtClean="0">
                <a:sym typeface="Wingdings" pitchFamily="2" charset="2"/>
              </a:rPr>
              <a:t> of ICZM local plan, and </a:t>
            </a:r>
            <a:r>
              <a:rPr lang="fr-FR" sz="1400" dirty="0" err="1" smtClean="0">
                <a:sym typeface="Wingdings" pitchFamily="2" charset="2"/>
              </a:rPr>
              <a:t>then</a:t>
            </a:r>
            <a:r>
              <a:rPr lang="fr-FR" sz="1400" dirty="0" smtClean="0">
                <a:sym typeface="Wingdings" pitchFamily="2" charset="2"/>
              </a:rPr>
              <a:t> ICZM national </a:t>
            </a:r>
            <a:r>
              <a:rPr lang="fr-FR" sz="1400" dirty="0" err="1" smtClean="0">
                <a:sym typeface="Wingdings" pitchFamily="2" charset="2"/>
              </a:rPr>
              <a:t>strategies</a:t>
            </a:r>
            <a:r>
              <a:rPr lang="fr-FR" sz="1400" dirty="0" smtClean="0">
                <a:sym typeface="Wingdings" pitchFamily="2" charset="2"/>
              </a:rPr>
              <a:t> </a:t>
            </a:r>
          </a:p>
          <a:p>
            <a:pPr>
              <a:spcBef>
                <a:spcPts val="1200"/>
              </a:spcBef>
              <a:buFontTx/>
              <a:buChar char="-"/>
            </a:pPr>
            <a:endParaRPr lang="fr-FR" sz="500" dirty="0" smtClean="0">
              <a:sym typeface="Wingdings" pitchFamily="2" charset="2"/>
            </a:endParaRPr>
          </a:p>
          <a:p>
            <a:pPr>
              <a:lnSpc>
                <a:spcPct val="160000"/>
              </a:lnSpc>
              <a:spcBef>
                <a:spcPts val="1200"/>
              </a:spcBef>
            </a:pPr>
            <a:r>
              <a:rPr lang="fr-FR" sz="1400" dirty="0" smtClean="0"/>
              <a:t>	This </a:t>
            </a:r>
            <a:r>
              <a:rPr lang="fr-FR" sz="1400" dirty="0" err="1" smtClean="0"/>
              <a:t>project</a:t>
            </a:r>
            <a:r>
              <a:rPr lang="fr-FR" sz="1400" dirty="0" smtClean="0"/>
              <a:t> show the </a:t>
            </a:r>
            <a:r>
              <a:rPr lang="fr-FR" sz="1400" dirty="0" err="1" smtClean="0"/>
              <a:t>strong</a:t>
            </a:r>
            <a:r>
              <a:rPr lang="fr-FR" sz="1400" dirty="0" smtClean="0"/>
              <a:t> </a:t>
            </a:r>
            <a:r>
              <a:rPr lang="fr-FR" sz="1400" dirty="0" err="1" smtClean="0"/>
              <a:t>interest</a:t>
            </a:r>
            <a:r>
              <a:rPr lang="fr-FR" sz="1400" dirty="0" smtClean="0"/>
              <a:t> and the active support of the UNEP/MAP in the </a:t>
            </a:r>
            <a:r>
              <a:rPr lang="fr-FR" sz="1400" dirty="0" err="1" smtClean="0"/>
              <a:t>development</a:t>
            </a:r>
            <a:r>
              <a:rPr lang="fr-FR" sz="1400" dirty="0" smtClean="0"/>
              <a:t> of </a:t>
            </a:r>
            <a:r>
              <a:rPr lang="fr-FR" sz="1400" dirty="0" err="1" smtClean="0"/>
              <a:t>climate</a:t>
            </a:r>
            <a:r>
              <a:rPr lang="fr-FR" sz="1400" dirty="0" smtClean="0"/>
              <a:t> information system to </a:t>
            </a:r>
            <a:r>
              <a:rPr lang="fr-FR" sz="1400" dirty="0" err="1" smtClean="0"/>
              <a:t>promote</a:t>
            </a:r>
            <a:r>
              <a:rPr lang="fr-FR" sz="1400" dirty="0" smtClean="0"/>
              <a:t> adaptation to </a:t>
            </a:r>
            <a:r>
              <a:rPr lang="fr-FR" sz="1400" dirty="0" err="1" smtClean="0"/>
              <a:t>climate</a:t>
            </a:r>
            <a:r>
              <a:rPr lang="fr-FR" sz="1400" dirty="0" smtClean="0"/>
              <a:t> change, </a:t>
            </a:r>
            <a:r>
              <a:rPr lang="fr-FR" sz="1400" dirty="0" err="1" smtClean="0"/>
              <a:t>here</a:t>
            </a:r>
            <a:r>
              <a:rPr lang="fr-FR" sz="1400" dirty="0" smtClean="0"/>
              <a:t> in the ICZM </a:t>
            </a:r>
            <a:r>
              <a:rPr lang="fr-FR" sz="1400" dirty="0" err="1" smtClean="0"/>
              <a:t>protocol</a:t>
            </a:r>
            <a:r>
              <a:rPr lang="fr-FR" sz="1400" dirty="0" smtClean="0"/>
              <a:t> </a:t>
            </a:r>
            <a:r>
              <a:rPr lang="fr-FR" sz="1400" dirty="0" err="1" smtClean="0"/>
              <a:t>context</a:t>
            </a:r>
            <a:r>
              <a:rPr lang="fr-FR" sz="1400" dirty="0" smtClean="0"/>
              <a:t>, one of the </a:t>
            </a:r>
            <a:r>
              <a:rPr lang="fr-FR" sz="1400" dirty="0" err="1" smtClean="0"/>
              <a:t>most</a:t>
            </a:r>
            <a:r>
              <a:rPr lang="fr-FR" sz="1400" dirty="0" smtClean="0"/>
              <a:t> </a:t>
            </a:r>
            <a:r>
              <a:rPr lang="fr-FR" sz="1400" dirty="0" err="1" smtClean="0"/>
              <a:t>proeminent</a:t>
            </a:r>
            <a:r>
              <a:rPr lang="fr-FR" sz="1400" dirty="0" smtClean="0"/>
              <a:t> area of </a:t>
            </a:r>
            <a:r>
              <a:rPr lang="fr-FR" sz="1400" dirty="0" err="1" smtClean="0"/>
              <a:t>work</a:t>
            </a:r>
            <a:r>
              <a:rPr lang="fr-FR" sz="1400" dirty="0" smtClean="0"/>
              <a:t> of the UNEP/MAP</a:t>
            </a:r>
            <a:endParaRPr lang="fr-FR" sz="1400" dirty="0"/>
          </a:p>
        </p:txBody>
      </p:sp>
      <p:sp>
        <p:nvSpPr>
          <p:cNvPr id="4" name="Flèche droite 3"/>
          <p:cNvSpPr/>
          <p:nvPr/>
        </p:nvSpPr>
        <p:spPr>
          <a:xfrm>
            <a:off x="800418" y="5172950"/>
            <a:ext cx="555812" cy="304800"/>
          </a:xfrm>
          <a:prstGeom prst="rightArrow">
            <a:avLst/>
          </a:prstGeom>
          <a:solidFill>
            <a:srgbClr val="6B635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medpartnership_fullLogotype_CMYK.t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086475" y="6067425"/>
            <a:ext cx="30575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071" y="136338"/>
            <a:ext cx="8780929" cy="1174888"/>
          </a:xfrm>
        </p:spPr>
        <p:txBody>
          <a:bodyPr/>
          <a:lstStyle/>
          <a:p>
            <a:r>
              <a:rPr lang="fr-FR" dirty="0" smtClean="0"/>
              <a:t>The PRESANORD/</a:t>
            </a:r>
            <a:r>
              <a:rPr lang="fr-FR" dirty="0" err="1" smtClean="0"/>
              <a:t>MedCOF</a:t>
            </a:r>
            <a:r>
              <a:rPr lang="fr-FR" dirty="0" smtClean="0"/>
              <a:t> process in the </a:t>
            </a:r>
            <a:r>
              <a:rPr lang="fr-FR" dirty="0" err="1" smtClean="0"/>
              <a:t>context</a:t>
            </a:r>
            <a:r>
              <a:rPr lang="fr-FR" dirty="0" smtClean="0"/>
              <a:t> of the GFCS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>
          <a:xfrm>
            <a:off x="393949" y="1498601"/>
            <a:ext cx="8570258" cy="1303866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fr-FR" dirty="0" smtClean="0"/>
              <a:t>PRESANORD/</a:t>
            </a:r>
            <a:r>
              <a:rPr lang="fr-FR" dirty="0" err="1" smtClean="0"/>
              <a:t>MedCOF</a:t>
            </a:r>
            <a:r>
              <a:rPr lang="fr-FR" dirty="0" smtClean="0"/>
              <a:t> : </a:t>
            </a:r>
            <a:r>
              <a:rPr lang="fr-FR" dirty="0" err="1" smtClean="0"/>
              <a:t>Mediterranean</a:t>
            </a:r>
            <a:r>
              <a:rPr lang="fr-FR" dirty="0" smtClean="0"/>
              <a:t> Climate Outlook Forum (WMO)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1400" dirty="0" smtClean="0">
                <a:sym typeface="Wingdings" pitchFamily="2" charset="2"/>
              </a:rPr>
              <a:t>- Main objective : </a:t>
            </a:r>
            <a:r>
              <a:rPr lang="en-US" sz="1400" dirty="0" smtClean="0"/>
              <a:t>operational generation of seasonal forecasts for the Mediterranean region to support adaptation to climate variability and change of socio-economic sectors</a:t>
            </a:r>
            <a:endParaRPr lang="fr-FR" sz="1400" dirty="0" smtClean="0">
              <a:sym typeface="Wingdings" pitchFamily="2" charset="2"/>
            </a:endParaRPr>
          </a:p>
          <a:p>
            <a:endParaRPr lang="fr-FR" sz="1400" dirty="0" smtClean="0">
              <a:sym typeface="Wingdings" pitchFamily="2" charset="2"/>
            </a:endParaRPr>
          </a:p>
          <a:p>
            <a:endParaRPr lang="fr-FR" sz="1400" dirty="0" smtClean="0">
              <a:sym typeface="Wingdings" pitchFamily="2" charset="2"/>
            </a:endParaRPr>
          </a:p>
          <a:p>
            <a:pPr>
              <a:spcBef>
                <a:spcPts val="1200"/>
              </a:spcBef>
            </a:pPr>
            <a:r>
              <a:rPr lang="fr-FR" sz="1400" dirty="0" smtClean="0"/>
              <a:t>	</a:t>
            </a:r>
            <a:endParaRPr lang="fr-FR" sz="1400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59400" y="3075139"/>
            <a:ext cx="3784600" cy="2792262"/>
          </a:xfrm>
          <a:noFill/>
        </p:spPr>
      </p:pic>
      <p:sp>
        <p:nvSpPr>
          <p:cNvPr id="7" name="Espace réservé du contenu 2"/>
          <p:cNvSpPr>
            <a:spLocks noGrp="1"/>
          </p:cNvSpPr>
          <p:nvPr>
            <p:ph sz="half" idx="2"/>
          </p:nvPr>
        </p:nvSpPr>
        <p:spPr>
          <a:xfrm>
            <a:off x="330198" y="3039534"/>
            <a:ext cx="5156201" cy="3556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fr-FR" sz="1400" dirty="0" smtClean="0">
                <a:sym typeface="Wingdings" pitchFamily="2" charset="2"/>
              </a:rPr>
              <a:t>To </a:t>
            </a:r>
            <a:r>
              <a:rPr lang="fr-FR" sz="1400" dirty="0" err="1" smtClean="0">
                <a:sym typeface="Wingdings" pitchFamily="2" charset="2"/>
              </a:rPr>
              <a:t>promote</a:t>
            </a:r>
            <a:r>
              <a:rPr lang="fr-FR" sz="1400" dirty="0" smtClean="0">
                <a:sym typeface="Wingdings" pitchFamily="2" charset="2"/>
              </a:rPr>
              <a:t> GFCS </a:t>
            </a:r>
            <a:r>
              <a:rPr lang="fr-FR" sz="1400" dirty="0" err="1" smtClean="0">
                <a:sym typeface="Wingdings" pitchFamily="2" charset="2"/>
              </a:rPr>
              <a:t>approach</a:t>
            </a:r>
            <a:r>
              <a:rPr lang="fr-FR" sz="1400" dirty="0" smtClean="0">
                <a:sym typeface="Wingdings" pitchFamily="2" charset="2"/>
              </a:rPr>
              <a:t>, Plan Bleu has </a:t>
            </a:r>
            <a:r>
              <a:rPr lang="fr-FR" sz="1400" dirty="0" err="1" smtClean="0">
                <a:sym typeface="Wingdings" pitchFamily="2" charset="2"/>
              </a:rPr>
              <a:t>pushed</a:t>
            </a:r>
            <a:r>
              <a:rPr lang="fr-FR" sz="1400" dirty="0" smtClean="0">
                <a:sym typeface="Wingdings" pitchFamily="2" charset="2"/>
              </a:rPr>
              <a:t> to </a:t>
            </a:r>
            <a:r>
              <a:rPr lang="fr-FR" sz="1400" dirty="0" err="1" smtClean="0">
                <a:sym typeface="Wingdings" pitchFamily="2" charset="2"/>
              </a:rPr>
              <a:t>involve</a:t>
            </a:r>
            <a:r>
              <a:rPr lang="fr-FR" sz="1400" dirty="0" smtClean="0">
                <a:sym typeface="Wingdings" pitchFamily="2" charset="2"/>
              </a:rPr>
              <a:t> team of </a:t>
            </a:r>
            <a:r>
              <a:rPr lang="fr-FR" sz="1400" dirty="0" err="1" smtClean="0">
                <a:sym typeface="Wingdings" pitchFamily="2" charset="2"/>
              </a:rPr>
              <a:t>users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from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socioeconomic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sectors</a:t>
            </a:r>
            <a:r>
              <a:rPr lang="fr-FR" sz="1400" dirty="0" smtClean="0">
                <a:sym typeface="Wingdings" pitchFamily="2" charset="2"/>
              </a:rPr>
              <a:t> in </a:t>
            </a:r>
            <a:r>
              <a:rPr lang="fr-FR" sz="1400" dirty="0" err="1" smtClean="0">
                <a:sym typeface="Wingdings" pitchFamily="2" charset="2"/>
              </a:rPr>
              <a:t>these</a:t>
            </a:r>
            <a:r>
              <a:rPr lang="fr-FR" sz="1400" dirty="0" smtClean="0">
                <a:sym typeface="Wingdings" pitchFamily="2" charset="2"/>
              </a:rPr>
              <a:t> forum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Organization</a:t>
            </a:r>
            <a:r>
              <a:rPr lang="fr-FR" sz="1400" dirty="0" smtClean="0">
                <a:sym typeface="Wingdings" pitchFamily="2" charset="2"/>
              </a:rPr>
              <a:t> of back to back workshop </a:t>
            </a:r>
            <a:r>
              <a:rPr lang="fr-FR" sz="1400" dirty="0" err="1" smtClean="0">
                <a:sym typeface="Wingdings" pitchFamily="2" charset="2"/>
              </a:rPr>
              <a:t>involving</a:t>
            </a:r>
            <a:r>
              <a:rPr lang="fr-FR" sz="1400" dirty="0" smtClean="0">
                <a:sym typeface="Wingdings" pitchFamily="2" charset="2"/>
              </a:rPr>
              <a:t> sectoral stakeholders, meteo/</a:t>
            </a:r>
            <a:r>
              <a:rPr lang="fr-FR" sz="1400" dirty="0" err="1" smtClean="0">
                <a:sym typeface="Wingdings" pitchFamily="2" charset="2"/>
              </a:rPr>
              <a:t>climatic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community</a:t>
            </a:r>
            <a:r>
              <a:rPr lang="fr-FR" sz="1400" dirty="0" smtClean="0">
                <a:sym typeface="Wingdings" pitchFamily="2" charset="2"/>
              </a:rPr>
              <a:t> and </a:t>
            </a:r>
            <a:r>
              <a:rPr lang="fr-FR" sz="1400" dirty="0" err="1" smtClean="0">
                <a:sym typeface="Wingdings" pitchFamily="2" charset="2"/>
              </a:rPr>
              <a:t>insurance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representatives</a:t>
            </a:r>
            <a:r>
              <a:rPr lang="fr-FR" sz="1400" dirty="0" smtClean="0">
                <a:sym typeface="Wingdings" pitchFamily="2" charset="2"/>
              </a:rPr>
              <a:t> + participation </a:t>
            </a:r>
            <a:r>
              <a:rPr lang="fr-FR" sz="1400" dirty="0" err="1" smtClean="0">
                <a:sym typeface="Wingdings" pitchFamily="2" charset="2"/>
              </a:rPr>
              <a:t>at</a:t>
            </a:r>
            <a:r>
              <a:rPr lang="fr-FR" sz="1400" dirty="0" smtClean="0">
                <a:sym typeface="Wingdings" pitchFamily="2" charset="2"/>
              </a:rPr>
              <a:t> the Forum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1400" dirty="0" smtClean="0">
                <a:sym typeface="Wingdings" pitchFamily="2" charset="2"/>
              </a:rPr>
              <a:t>         - PRESANORD3/MedCOF2, Tunis 2012 : </a:t>
            </a:r>
            <a:r>
              <a:rPr lang="fr-FR" sz="1400" dirty="0" err="1" smtClean="0">
                <a:sym typeface="Wingdings" pitchFamily="2" charset="2"/>
              </a:rPr>
              <a:t>Tourism</a:t>
            </a:r>
            <a:endParaRPr lang="fr-FR" sz="1400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fr-FR" sz="1400" dirty="0" smtClean="0">
                <a:sym typeface="Wingdings" pitchFamily="2" charset="2"/>
              </a:rPr>
              <a:t>         - PRESANORD4/MedCOF3, </a:t>
            </a:r>
            <a:r>
              <a:rPr lang="fr-FR" sz="1400" dirty="0" err="1" smtClean="0">
                <a:sym typeface="Wingdings" pitchFamily="2" charset="2"/>
              </a:rPr>
              <a:t>Cairo</a:t>
            </a:r>
            <a:r>
              <a:rPr lang="fr-FR" sz="1400" dirty="0" smtClean="0">
                <a:sym typeface="Wingdings" pitchFamily="2" charset="2"/>
              </a:rPr>
              <a:t> 2013 : </a:t>
            </a:r>
            <a:r>
              <a:rPr lang="fr-FR" sz="1400" dirty="0" err="1" smtClean="0">
                <a:sym typeface="Wingdings" pitchFamily="2" charset="2"/>
              </a:rPr>
              <a:t>Coastal</a:t>
            </a:r>
            <a:r>
              <a:rPr lang="fr-FR" sz="1400" dirty="0" smtClean="0">
                <a:sym typeface="Wingdings" pitchFamily="2" charset="2"/>
              </a:rPr>
              <a:t> </a:t>
            </a:r>
            <a:r>
              <a:rPr lang="fr-FR" sz="1400" dirty="0" err="1" smtClean="0">
                <a:sym typeface="Wingdings" pitchFamily="2" charset="2"/>
              </a:rPr>
              <a:t>cities</a:t>
            </a:r>
            <a:endParaRPr lang="fr-FR" sz="1400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endParaRPr lang="fr-FR" sz="1400" dirty="0" smtClean="0">
              <a:sym typeface="Wingdings" pitchFamily="2" charset="2"/>
            </a:endParaRPr>
          </a:p>
          <a:p>
            <a:endParaRPr lang="fr-FR" sz="1400" dirty="0" smtClean="0">
              <a:sym typeface="Wingdings" pitchFamily="2" charset="2"/>
            </a:endParaRPr>
          </a:p>
          <a:p>
            <a:pPr>
              <a:spcBef>
                <a:spcPts val="1200"/>
              </a:spcBef>
            </a:pPr>
            <a:r>
              <a:rPr lang="fr-FR" sz="1400" dirty="0" smtClean="0"/>
              <a:t>	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_présenrtation_PPT_7530-405-marrongr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nalisé 2">
      <a:majorFont>
        <a:latin typeface="Antique Olive Std"/>
        <a:ea typeface=""/>
        <a:cs typeface=""/>
      </a:majorFont>
      <a:minorFont>
        <a:latin typeface="Gill Sans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Modèle_présenrtation_PPT_7530-405-marrongris</Template>
  <TotalTime>1832</TotalTime>
  <Words>355</Words>
  <Application>Microsoft Office PowerPoint</Application>
  <PresentationFormat>Presentazione su schermo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1" baseType="lpstr">
      <vt:lpstr>Modèle_présenrtation_PPT_7530-405-marrongris</vt:lpstr>
      <vt:lpstr>Conception personnalisée</vt:lpstr>
      <vt:lpstr>Towards climate services in the context of UNEP/MAP</vt:lpstr>
      <vt:lpstr>1. UNEP/MAP and the Mediterranean strategy for Sustainable Development   2. project on climate variability and change and ICZM (UNEP/MAP)  3. The PRESANORD/MEDCOF process in the context of the GFCS</vt:lpstr>
      <vt:lpstr>UNEP/MAP and the Mediterranean Strategy for Sustainable Development</vt:lpstr>
      <vt:lpstr>UNEP/MAP and the Mediterranean Strategy for Sustainable Development</vt:lpstr>
      <vt:lpstr>UNEP/MAP and the Mediterranean Strategy for Sustainable Development</vt:lpstr>
      <vt:lpstr>UNEP/MAP and the Mediterranean Strategy for Sustainable Development</vt:lpstr>
      <vt:lpstr>UNEP/MAP project on climate variability and change and ICZM </vt:lpstr>
      <vt:lpstr>The PRESANORD/MedCOF process in the context of the GFCS</vt:lpstr>
      <vt:lpstr>Presentazione standard di PowerPoint</vt:lpstr>
    </vt:vector>
  </TitlesOfParts>
  <Company>Plan Bleu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climate services in the context of UNEP/MAP</dc:title>
  <dc:creator>nrousset</dc:creator>
  <cp:lastModifiedBy>enea</cp:lastModifiedBy>
  <cp:revision>172</cp:revision>
  <dcterms:created xsi:type="dcterms:W3CDTF">2013-07-03T12:29:59Z</dcterms:created>
  <dcterms:modified xsi:type="dcterms:W3CDTF">2013-07-09T11:19:34Z</dcterms:modified>
</cp:coreProperties>
</file>