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handoutMasterIdLst>
    <p:handoutMasterId r:id="rId18"/>
  </p:handoutMasterIdLst>
  <p:sldIdLst>
    <p:sldId id="262" r:id="rId2"/>
    <p:sldId id="286" r:id="rId3"/>
    <p:sldId id="283" r:id="rId4"/>
    <p:sldId id="281" r:id="rId5"/>
    <p:sldId id="280" r:id="rId6"/>
    <p:sldId id="342" r:id="rId7"/>
    <p:sldId id="285" r:id="rId8"/>
    <p:sldId id="323" r:id="rId9"/>
    <p:sldId id="324" r:id="rId10"/>
    <p:sldId id="292" r:id="rId11"/>
    <p:sldId id="282" r:id="rId12"/>
    <p:sldId id="343" r:id="rId13"/>
    <p:sldId id="344" r:id="rId14"/>
    <p:sldId id="345" r:id="rId15"/>
    <p:sldId id="346" r:id="rId16"/>
  </p:sldIdLst>
  <p:sldSz cx="9144000" cy="6858000" type="screen4x3"/>
  <p:notesSz cx="6669088" cy="9928225"/>
  <p:defaultTextStyle>
    <a:defPPr>
      <a:defRPr lang="en-US"/>
    </a:defPPr>
    <a:lvl1pPr algn="l" rtl="0" fontAlgn="base">
      <a:spcBef>
        <a:spcPct val="0"/>
      </a:spcBef>
      <a:spcAft>
        <a:spcPct val="0"/>
      </a:spcAft>
      <a:defRPr b="1" kern="1200">
        <a:solidFill>
          <a:schemeClr val="tx1"/>
        </a:solidFill>
        <a:latin typeface="Calibri" pitchFamily="34" charset="0"/>
        <a:ea typeface="+mn-ea"/>
        <a:cs typeface="Arial" charset="0"/>
      </a:defRPr>
    </a:lvl1pPr>
    <a:lvl2pPr marL="457200" algn="l" rtl="0" fontAlgn="base">
      <a:spcBef>
        <a:spcPct val="0"/>
      </a:spcBef>
      <a:spcAft>
        <a:spcPct val="0"/>
      </a:spcAft>
      <a:defRPr b="1" kern="1200">
        <a:solidFill>
          <a:schemeClr val="tx1"/>
        </a:solidFill>
        <a:latin typeface="Calibri" pitchFamily="34" charset="0"/>
        <a:ea typeface="+mn-ea"/>
        <a:cs typeface="Arial" charset="0"/>
      </a:defRPr>
    </a:lvl2pPr>
    <a:lvl3pPr marL="914400" algn="l" rtl="0" fontAlgn="base">
      <a:spcBef>
        <a:spcPct val="0"/>
      </a:spcBef>
      <a:spcAft>
        <a:spcPct val="0"/>
      </a:spcAft>
      <a:defRPr b="1" kern="1200">
        <a:solidFill>
          <a:schemeClr val="tx1"/>
        </a:solidFill>
        <a:latin typeface="Calibri" pitchFamily="34" charset="0"/>
        <a:ea typeface="+mn-ea"/>
        <a:cs typeface="Arial" charset="0"/>
      </a:defRPr>
    </a:lvl3pPr>
    <a:lvl4pPr marL="1371600" algn="l" rtl="0" fontAlgn="base">
      <a:spcBef>
        <a:spcPct val="0"/>
      </a:spcBef>
      <a:spcAft>
        <a:spcPct val="0"/>
      </a:spcAft>
      <a:defRPr b="1" kern="1200">
        <a:solidFill>
          <a:schemeClr val="tx1"/>
        </a:solidFill>
        <a:latin typeface="Calibri" pitchFamily="34" charset="0"/>
        <a:ea typeface="+mn-ea"/>
        <a:cs typeface="Arial" charset="0"/>
      </a:defRPr>
    </a:lvl4pPr>
    <a:lvl5pPr marL="1828800" algn="l" rtl="0" fontAlgn="base">
      <a:spcBef>
        <a:spcPct val="0"/>
      </a:spcBef>
      <a:spcAft>
        <a:spcPct val="0"/>
      </a:spcAft>
      <a:defRPr b="1" kern="1200">
        <a:solidFill>
          <a:schemeClr val="tx1"/>
        </a:solidFill>
        <a:latin typeface="Calibri" pitchFamily="34" charset="0"/>
        <a:ea typeface="+mn-ea"/>
        <a:cs typeface="Arial" charset="0"/>
      </a:defRPr>
    </a:lvl5pPr>
    <a:lvl6pPr marL="2286000" algn="l" defTabSz="914400" rtl="0" eaLnBrk="1" latinLnBrk="0" hangingPunct="1">
      <a:defRPr b="1" kern="1200">
        <a:solidFill>
          <a:schemeClr val="tx1"/>
        </a:solidFill>
        <a:latin typeface="Calibri" pitchFamily="34" charset="0"/>
        <a:ea typeface="+mn-ea"/>
        <a:cs typeface="Arial" charset="0"/>
      </a:defRPr>
    </a:lvl6pPr>
    <a:lvl7pPr marL="2743200" algn="l" defTabSz="914400" rtl="0" eaLnBrk="1" latinLnBrk="0" hangingPunct="1">
      <a:defRPr b="1" kern="1200">
        <a:solidFill>
          <a:schemeClr val="tx1"/>
        </a:solidFill>
        <a:latin typeface="Calibri" pitchFamily="34" charset="0"/>
        <a:ea typeface="+mn-ea"/>
        <a:cs typeface="Arial" charset="0"/>
      </a:defRPr>
    </a:lvl7pPr>
    <a:lvl8pPr marL="3200400" algn="l" defTabSz="914400" rtl="0" eaLnBrk="1" latinLnBrk="0" hangingPunct="1">
      <a:defRPr b="1" kern="1200">
        <a:solidFill>
          <a:schemeClr val="tx1"/>
        </a:solidFill>
        <a:latin typeface="Calibri" pitchFamily="34" charset="0"/>
        <a:ea typeface="+mn-ea"/>
        <a:cs typeface="Arial" charset="0"/>
      </a:defRPr>
    </a:lvl8pPr>
    <a:lvl9pPr marL="3657600" algn="l" defTabSz="914400" rtl="0" eaLnBrk="1" latinLnBrk="0" hangingPunct="1">
      <a:defRPr b="1"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a:srgbClr val="C3D8DB"/>
    <a:srgbClr val="72A376"/>
    <a:srgbClr val="B0CCB0"/>
    <a:srgbClr val="F2F0C0"/>
    <a:srgbClr val="F8E8BA"/>
    <a:srgbClr val="FF0000"/>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378" autoAdjust="0"/>
    <p:restoredTop sz="94719" autoAdjust="0"/>
  </p:normalViewPr>
  <p:slideViewPr>
    <p:cSldViewPr>
      <p:cViewPr varScale="1">
        <p:scale>
          <a:sx n="67" d="100"/>
          <a:sy n="67" d="100"/>
        </p:scale>
        <p:origin x="-684" y="-108"/>
      </p:cViewPr>
      <p:guideLst>
        <p:guide orient="horz" pos="2160"/>
        <p:guide pos="2881"/>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91440" tIns="45720" rIns="91440" bIns="45720" rtlCol="0"/>
          <a:lstStyle>
            <a:lvl1pPr algn="l">
              <a:spcBef>
                <a:spcPct val="0"/>
              </a:spcBef>
              <a:defRPr sz="1200" b="0">
                <a:latin typeface="Arial" charset="0"/>
                <a:cs typeface="+mn-cs"/>
              </a:defRPr>
            </a:lvl1pPr>
          </a:lstStyle>
          <a:p>
            <a:pPr>
              <a:defRPr/>
            </a:pPr>
            <a:endParaRPr lang="en-US"/>
          </a:p>
        </p:txBody>
      </p:sp>
      <p:sp>
        <p:nvSpPr>
          <p:cNvPr id="3" name="Date Placeholder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spcBef>
                <a:spcPct val="0"/>
              </a:spcBef>
              <a:defRPr sz="1200" b="0">
                <a:latin typeface="Arial" charset="0"/>
                <a:cs typeface="+mn-cs"/>
              </a:defRPr>
            </a:lvl1pPr>
          </a:lstStyle>
          <a:p>
            <a:pPr>
              <a:defRPr/>
            </a:pPr>
            <a:fld id="{8C24638C-B3AC-48E8-95F3-6B73487127D1}" type="datetimeFigureOut">
              <a:rPr lang="en-US"/>
              <a:pPr>
                <a:defRPr/>
              </a:pPr>
              <a:t>7/9/2013</a:t>
            </a:fld>
            <a:endParaRPr lang="en-US" dirty="0"/>
          </a:p>
        </p:txBody>
      </p:sp>
      <p:sp>
        <p:nvSpPr>
          <p:cNvPr id="4" name="Footer Placeholder 3"/>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spcBef>
                <a:spcPct val="0"/>
              </a:spcBef>
              <a:defRPr sz="1200" b="0">
                <a:latin typeface="Arial" charset="0"/>
                <a:cs typeface="+mn-cs"/>
              </a:defRPr>
            </a:lvl1pPr>
          </a:lstStyle>
          <a:p>
            <a:pPr>
              <a:defRPr/>
            </a:pPr>
            <a:endParaRPr lang="en-US"/>
          </a:p>
        </p:txBody>
      </p:sp>
      <p:sp>
        <p:nvSpPr>
          <p:cNvPr id="5" name="Slide Number Placeholder 4"/>
          <p:cNvSpPr>
            <a:spLocks noGrp="1"/>
          </p:cNvSpPr>
          <p:nvPr>
            <p:ph type="sldNum" sz="quarter" idx="3"/>
          </p:nvPr>
        </p:nvSpPr>
        <p:spPr>
          <a:xfrm>
            <a:off x="3778250" y="9429750"/>
            <a:ext cx="2889250" cy="496888"/>
          </a:xfrm>
          <a:prstGeom prst="rect">
            <a:avLst/>
          </a:prstGeom>
        </p:spPr>
        <p:txBody>
          <a:bodyPr vert="horz" lIns="91440" tIns="45720" rIns="91440" bIns="45720" rtlCol="0" anchor="b"/>
          <a:lstStyle>
            <a:lvl1pPr algn="r">
              <a:spcBef>
                <a:spcPct val="0"/>
              </a:spcBef>
              <a:defRPr sz="1200" b="0">
                <a:latin typeface="Arial" charset="0"/>
                <a:cs typeface="+mn-cs"/>
              </a:defRPr>
            </a:lvl1pPr>
          </a:lstStyle>
          <a:p>
            <a:pPr>
              <a:defRPr/>
            </a:pPr>
            <a:fld id="{D814D841-4BE9-4EC6-8074-47EEF191218B}" type="slidenum">
              <a:rPr lang="en-US"/>
              <a:pPr>
                <a:defRPr/>
              </a:pPr>
              <a:t>‹N›</a:t>
            </a:fld>
            <a:endParaRPr lang="en-US" dirty="0"/>
          </a:p>
        </p:txBody>
      </p:sp>
    </p:spTree>
    <p:extLst>
      <p:ext uri="{BB962C8B-B14F-4D97-AF65-F5344CB8AC3E}">
        <p14:creationId xmlns:p14="http://schemas.microsoft.com/office/powerpoint/2010/main" val="2929778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50000"/>
              </a:spcBef>
              <a:defRPr sz="1200">
                <a:cs typeface="+mn-cs"/>
              </a:defRPr>
            </a:lvl1pPr>
          </a:lstStyle>
          <a:p>
            <a:pPr>
              <a:defRPr/>
            </a:pPr>
            <a:endParaRPr lang="en-US"/>
          </a:p>
        </p:txBody>
      </p:sp>
      <p:sp>
        <p:nvSpPr>
          <p:cNvPr id="86019" name="Rectangle 3"/>
          <p:cNvSpPr>
            <a:spLocks noGrp="1" noChangeArrowheads="1"/>
          </p:cNvSpPr>
          <p:nvPr>
            <p:ph type="dt"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spcBef>
                <a:spcPct val="50000"/>
              </a:spcBef>
              <a:defRPr sz="1200">
                <a:cs typeface="+mn-cs"/>
              </a:defRPr>
            </a:lvl1pPr>
          </a:lstStyle>
          <a:p>
            <a:pPr>
              <a:defRPr/>
            </a:pPr>
            <a:fld id="{7D34DF74-23BD-424D-9E56-2E1038D73669}" type="datetimeFigureOut">
              <a:rPr lang="en-US"/>
              <a:pPr>
                <a:defRPr/>
              </a:pPr>
              <a:t>7/9/2013</a:t>
            </a:fld>
            <a:endParaRPr lang="en-US"/>
          </a:p>
        </p:txBody>
      </p:sp>
      <p:sp>
        <p:nvSpPr>
          <p:cNvPr id="14340" name="Rectangle 4"/>
          <p:cNvSpPr>
            <a:spLocks noGrp="1" noRot="1" noChangeAspect="1" noChangeArrowheads="1" noTextEdit="1"/>
          </p:cNvSpPr>
          <p:nvPr>
            <p:ph type="sldImg" idx="2"/>
          </p:nvPr>
        </p:nvSpPr>
        <p:spPr bwMode="auto">
          <a:xfrm>
            <a:off x="854075" y="744538"/>
            <a:ext cx="4960938" cy="3722687"/>
          </a:xfrm>
          <a:prstGeom prst="rect">
            <a:avLst/>
          </a:prstGeom>
          <a:noFill/>
          <a:ln w="9525">
            <a:solidFill>
              <a:srgbClr val="000000"/>
            </a:solidFill>
            <a:miter lim="800000"/>
            <a:headEnd/>
            <a:tailEnd/>
          </a:ln>
        </p:spPr>
      </p:sp>
      <p:sp>
        <p:nvSpPr>
          <p:cNvPr id="86021" name="Rectangle 5"/>
          <p:cNvSpPr>
            <a:spLocks noGrp="1" noChangeArrowheads="1"/>
          </p:cNvSpPr>
          <p:nvPr>
            <p:ph type="body" sz="quarter" idx="3"/>
          </p:nvPr>
        </p:nvSpPr>
        <p:spPr bwMode="auto">
          <a:xfrm>
            <a:off x="666750" y="4716463"/>
            <a:ext cx="53355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6022"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spcBef>
                <a:spcPct val="50000"/>
              </a:spcBef>
              <a:defRPr sz="1200">
                <a:cs typeface="+mn-cs"/>
              </a:defRPr>
            </a:lvl1pPr>
          </a:lstStyle>
          <a:p>
            <a:pPr>
              <a:defRPr/>
            </a:pPr>
            <a:endParaRPr lang="en-US"/>
          </a:p>
        </p:txBody>
      </p:sp>
      <p:sp>
        <p:nvSpPr>
          <p:cNvPr id="86023" name="Rectangle 7"/>
          <p:cNvSpPr>
            <a:spLocks noGrp="1" noChangeArrowheads="1"/>
          </p:cNvSpPr>
          <p:nvPr>
            <p:ph type="sldNum" sz="quarter" idx="5"/>
          </p:nvPr>
        </p:nvSpPr>
        <p:spPr bwMode="auto">
          <a:xfrm>
            <a:off x="377825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spcBef>
                <a:spcPct val="50000"/>
              </a:spcBef>
              <a:defRPr sz="1200">
                <a:cs typeface="+mn-cs"/>
              </a:defRPr>
            </a:lvl1pPr>
          </a:lstStyle>
          <a:p>
            <a:pPr>
              <a:defRPr/>
            </a:pPr>
            <a:fld id="{970A9350-06E1-4227-900C-C267584FBA5F}" type="slidenum">
              <a:rPr lang="en-US"/>
              <a:pPr>
                <a:defRPr/>
              </a:pPr>
              <a:t>‹N›</a:t>
            </a:fld>
            <a:endParaRPr lang="en-US"/>
          </a:p>
        </p:txBody>
      </p:sp>
    </p:spTree>
    <p:extLst>
      <p:ext uri="{BB962C8B-B14F-4D97-AF65-F5344CB8AC3E}">
        <p14:creationId xmlns:p14="http://schemas.microsoft.com/office/powerpoint/2010/main" val="18241743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5.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0"/>
          <p:cNvSpPr/>
          <p:nvPr/>
        </p:nvSpPr>
        <p:spPr>
          <a:xfrm>
            <a:off x="906463" y="3648075"/>
            <a:ext cx="7312025"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b="0" dirty="0"/>
          </a:p>
        </p:txBody>
      </p:sp>
      <p:sp>
        <p:nvSpPr>
          <p:cNvPr id="5" name="Rectangle 32"/>
          <p:cNvSpPr/>
          <p:nvPr/>
        </p:nvSpPr>
        <p:spPr>
          <a:xfrm>
            <a:off x="914400" y="5048250"/>
            <a:ext cx="7315200" cy="973138"/>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b="0" dirty="0"/>
          </a:p>
        </p:txBody>
      </p:sp>
      <p:sp>
        <p:nvSpPr>
          <p:cNvPr id="6" name="Rectangle 21"/>
          <p:cNvSpPr/>
          <p:nvPr/>
        </p:nvSpPr>
        <p:spPr>
          <a:xfrm>
            <a:off x="906463" y="3648075"/>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b="0" dirty="0"/>
          </a:p>
        </p:txBody>
      </p:sp>
      <p:sp>
        <p:nvSpPr>
          <p:cNvPr id="7" name="Rectangle 31"/>
          <p:cNvSpPr/>
          <p:nvPr/>
        </p:nvSpPr>
        <p:spPr>
          <a:xfrm>
            <a:off x="914400" y="5048250"/>
            <a:ext cx="201613" cy="973138"/>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spcBef>
                <a:spcPts val="600"/>
              </a:spcBef>
              <a:spcAft>
                <a:spcPts val="1200"/>
              </a:spcAft>
              <a:defRPr/>
            </a:pPr>
            <a:endParaRPr lang="en-US" b="0" dirty="0"/>
          </a:p>
        </p:txBody>
      </p:sp>
      <p:sp>
        <p:nvSpPr>
          <p:cNvPr id="8" name="Title 7"/>
          <p:cNvSpPr>
            <a:spLocks noGrp="1"/>
          </p:cNvSpPr>
          <p:nvPr>
            <p:ph type="ctrTitle"/>
          </p:nvPr>
        </p:nvSpPr>
        <p:spPr>
          <a:xfrm>
            <a:off x="1219200" y="3886200"/>
            <a:ext cx="6858000" cy="990600"/>
          </a:xfrm>
        </p:spPr>
        <p:txBody>
          <a:bodyPr anchor="t"/>
          <a:lstStyle>
            <a:lvl1pPr algn="r">
              <a:defRPr sz="3200">
                <a:solidFill>
                  <a:schemeClr val="tx1"/>
                </a:solidFill>
              </a:defRPr>
            </a:lvl1pPr>
          </a:lstStyle>
          <a:p>
            <a:r>
              <a:rPr lang="en-US" smtClean="0"/>
              <a:t>Click to edit Master title style</a:t>
            </a:r>
            <a:endParaRPr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0" name="Date Placeholder 27"/>
          <p:cNvSpPr>
            <a:spLocks noGrp="1"/>
          </p:cNvSpPr>
          <p:nvPr>
            <p:ph type="dt" sz="half" idx="10"/>
          </p:nvPr>
        </p:nvSpPr>
        <p:spPr>
          <a:xfrm>
            <a:off x="6400800" y="6354763"/>
            <a:ext cx="2286000" cy="366712"/>
          </a:xfrm>
        </p:spPr>
        <p:txBody>
          <a:bodyPr/>
          <a:lstStyle>
            <a:lvl1pPr>
              <a:defRPr sz="1400"/>
            </a:lvl1pPr>
          </a:lstStyle>
          <a:p>
            <a:pPr>
              <a:defRPr/>
            </a:pPr>
            <a:endParaRPr lang="en-US"/>
          </a:p>
        </p:txBody>
      </p:sp>
      <p:sp>
        <p:nvSpPr>
          <p:cNvPr id="11" name="Footer Placeholder 16"/>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12" name="Slide Number Placeholder 28"/>
          <p:cNvSpPr>
            <a:spLocks noGrp="1"/>
          </p:cNvSpPr>
          <p:nvPr>
            <p:ph type="sldNum" sz="quarter" idx="12"/>
          </p:nvPr>
        </p:nvSpPr>
        <p:spPr>
          <a:xfrm>
            <a:off x="1216025" y="6354763"/>
            <a:ext cx="1219200" cy="366712"/>
          </a:xfrm>
        </p:spPr>
        <p:txBody>
          <a:bodyPr/>
          <a:lstStyle>
            <a:lvl1pPr>
              <a:defRPr/>
            </a:lvl1pPr>
          </a:lstStyle>
          <a:p>
            <a:pPr>
              <a:defRPr/>
            </a:pPr>
            <a:fld id="{867660C4-6FAA-467D-BA95-F50F0DC9DFA4}" type="slidenum">
              <a:rPr lang="en-US"/>
              <a:pPr>
                <a:defRPr/>
              </a:pPr>
              <a:t>‹N›</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FE13906-2703-4BEB-8395-691E0DDB71F0}" type="slidenum">
              <a:rPr lang="en-US"/>
              <a:pPr>
                <a:defRPr/>
              </a:pPr>
              <a:t>‹N›</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Straight Connector 6"/>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p:spPr>
        <p:txBody>
          <a:bodyPr/>
          <a:lstStyle/>
          <a:p>
            <a:pPr algn="ctr">
              <a:spcBef>
                <a:spcPct val="50000"/>
              </a:spcBef>
              <a:defRPr/>
            </a:pPr>
            <a:endParaRPr lang="en-US">
              <a:cs typeface="+mn-cs"/>
            </a:endParaRPr>
          </a:p>
        </p:txBody>
      </p:sp>
      <p:sp>
        <p:nvSpPr>
          <p:cNvPr id="5" name="Isosceles Triangle 7"/>
          <p:cNvSpPr>
            <a:spLocks noChangeAspect="1"/>
          </p:cNvSpPr>
          <p:nvPr/>
        </p:nvSpPr>
        <p:spPr bwMode="auto">
          <a:xfrm rot="5400000">
            <a:off x="420688" y="6467475"/>
            <a:ext cx="190500" cy="120650"/>
          </a:xfrm>
          <a:prstGeom prst="triangle">
            <a:avLst>
              <a:gd name="adj" fmla="val 50000"/>
            </a:avLst>
          </a:prstGeom>
          <a:solidFill>
            <a:schemeClr val="accent2"/>
          </a:solidFill>
          <a:ln w="25400" cap="rnd" algn="ctr">
            <a:noFill/>
            <a:miter lim="800000"/>
            <a:headEnd/>
            <a:tailEnd/>
          </a:ln>
        </p:spPr>
        <p:txBody>
          <a:bodyPr rot="10800000" vert="eaVert" anchor="ctr"/>
          <a:lstStyle/>
          <a:p>
            <a:pPr algn="ctr">
              <a:defRPr/>
            </a:pPr>
            <a:endParaRPr lang="en-US" b="0" dirty="0">
              <a:solidFill>
                <a:schemeClr val="lt1"/>
              </a:solidFill>
              <a:latin typeface="+mn-lt"/>
              <a:cs typeface="+mn-cs"/>
            </a:endParaRPr>
          </a:p>
        </p:txBody>
      </p:sp>
      <p:sp>
        <p:nvSpPr>
          <p:cNvPr id="6" name="Straight Connector 8"/>
          <p:cNvSpPr>
            <a:spLocks noChangeShapeType="1"/>
          </p:cNvSpPr>
          <p:nvPr/>
        </p:nvSpPr>
        <p:spPr bwMode="auto">
          <a:xfrm rot="5400000">
            <a:off x="3630612" y="3201988"/>
            <a:ext cx="5851525" cy="0"/>
          </a:xfrm>
          <a:prstGeom prst="line">
            <a:avLst/>
          </a:prstGeom>
          <a:noFill/>
          <a:ln w="9525" algn="ctr">
            <a:solidFill>
              <a:schemeClr val="accent2"/>
            </a:solidFill>
            <a:prstDash val="dash"/>
            <a:round/>
            <a:headEnd/>
            <a:tailEnd/>
          </a:ln>
        </p:spPr>
        <p:txBody>
          <a:bodyPr/>
          <a:lstStyle/>
          <a:p>
            <a:pPr algn="ctr">
              <a:spcBef>
                <a:spcPct val="50000"/>
              </a:spcBef>
              <a:defRPr/>
            </a:pPr>
            <a:endParaRPr lang="en-US">
              <a:cs typeface="+mn-cs"/>
            </a:endParaRP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05CBFDC-5D41-4970-8F97-7BA82C520D4D}" type="slidenum">
              <a:rPr lang="en-US"/>
              <a:pPr>
                <a:defRPr/>
              </a:pPr>
              <a:t>‹N›</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E00E4FD6-82D8-4553-9AB6-7B33B71E1857}" type="slidenum">
              <a:rPr lang="en-US"/>
              <a:pPr>
                <a:defRPr/>
              </a:pPr>
              <a:t>‹N›</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219200"/>
            <a:ext cx="822960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B520478-52D5-4D7B-8A50-22FAF300677C}" type="slidenum">
              <a:rPr lang="en-US"/>
              <a:pPr>
                <a:defRPr/>
              </a:pPr>
              <a:t>‹N›</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6"/>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b="0" dirty="0"/>
          </a:p>
        </p:txBody>
      </p:sp>
      <p:sp>
        <p:nvSpPr>
          <p:cNvPr id="5" name="Rectangle 7"/>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b="0" dirty="0"/>
          </a:p>
        </p:txBody>
      </p:sp>
      <p:sp>
        <p:nvSpPr>
          <p:cNvPr id="2" name="Title 1"/>
          <p:cNvSpPr>
            <a:spLocks noGrp="1"/>
          </p:cNvSpPr>
          <p:nvPr>
            <p:ph type="title"/>
          </p:nvPr>
        </p:nvSpPr>
        <p:spPr>
          <a:xfrm>
            <a:off x="1219200" y="2971800"/>
            <a:ext cx="6858000" cy="1066800"/>
          </a:xfrm>
        </p:spPr>
        <p:txBody>
          <a:bodyPr anchor="t"/>
          <a:lstStyle>
            <a:lvl1pPr algn="r">
              <a:buNone/>
              <a:defRPr sz="3200" b="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1295400" y="4267200"/>
            <a:ext cx="6781800" cy="1143000"/>
          </a:xfrm>
        </p:spPr>
        <p:txBody>
          <a:bodyPr/>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6" name="Date Placeholder 3"/>
          <p:cNvSpPr>
            <a:spLocks noGrp="1"/>
          </p:cNvSpPr>
          <p:nvPr>
            <p:ph type="dt" sz="half" idx="10"/>
          </p:nvPr>
        </p:nvSpPr>
        <p:spPr>
          <a:xfrm>
            <a:off x="6400800" y="6354763"/>
            <a:ext cx="2286000" cy="366712"/>
          </a:xfrm>
        </p:spPr>
        <p:txBody>
          <a:bodyPr/>
          <a:lstStyle>
            <a:lvl1pPr>
              <a:defRPr/>
            </a:lvl1pPr>
          </a:lstStyle>
          <a:p>
            <a:pPr>
              <a:defRPr/>
            </a:pPr>
            <a:endParaRPr lang="en-US"/>
          </a:p>
        </p:txBody>
      </p:sp>
      <p:sp>
        <p:nvSpPr>
          <p:cNvPr id="7" name="Footer Placeholder 4"/>
          <p:cNvSpPr>
            <a:spLocks noGrp="1"/>
          </p:cNvSpPr>
          <p:nvPr>
            <p:ph type="ftr" sz="quarter" idx="11"/>
          </p:nvPr>
        </p:nvSpPr>
        <p:spPr>
          <a:xfrm>
            <a:off x="2898775" y="6354763"/>
            <a:ext cx="3475038" cy="366712"/>
          </a:xfrm>
        </p:spPr>
        <p:txBody>
          <a:bodyPr/>
          <a:lstStyle>
            <a:lvl1pPr>
              <a:defRPr/>
            </a:lvl1pPr>
          </a:lstStyle>
          <a:p>
            <a:pPr>
              <a:defRPr/>
            </a:pPr>
            <a:endParaRPr lang="en-US"/>
          </a:p>
        </p:txBody>
      </p:sp>
      <p:sp>
        <p:nvSpPr>
          <p:cNvPr id="8" name="Slide Number Placeholder 5"/>
          <p:cNvSpPr>
            <a:spLocks noGrp="1"/>
          </p:cNvSpPr>
          <p:nvPr>
            <p:ph type="sldNum" sz="quarter" idx="12"/>
          </p:nvPr>
        </p:nvSpPr>
        <p:spPr>
          <a:xfrm>
            <a:off x="1071563" y="6354763"/>
            <a:ext cx="1519237" cy="366712"/>
          </a:xfrm>
        </p:spPr>
        <p:txBody>
          <a:bodyPr/>
          <a:lstStyle>
            <a:lvl1pPr>
              <a:defRPr/>
            </a:lvl1pPr>
          </a:lstStyle>
          <a:p>
            <a:pPr>
              <a:defRPr/>
            </a:pPr>
            <a:fld id="{E34AE105-278C-4057-93C4-5A6E5F85EF18}" type="slidenum">
              <a:rPr lang="en-US"/>
              <a:pPr>
                <a:defRPr/>
              </a:pPr>
              <a:t>‹N›</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219200"/>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632198" y="1216152"/>
            <a:ext cx="4041648"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90071E4B-22AC-4FE5-B427-B7C394D6669B}" type="slidenum">
              <a:rPr lang="en-US"/>
              <a:pPr>
                <a:defRPr/>
              </a:pPr>
              <a:t>‹N›</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85875"/>
            <a:ext cx="4040188" cy="685800"/>
          </a:xfrm>
          <a:noFill/>
          <a:ln>
            <a:noFill/>
          </a:ln>
        </p:spPr>
        <p:txBody>
          <a:bodyPr anchor="b">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anchor="b"/>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quarter" idx="2"/>
          </p:nvPr>
        </p:nvSpPr>
        <p:spPr>
          <a:xfrm>
            <a:off x="457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648200" y="2133600"/>
            <a:ext cx="40386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9B20F729-63A3-485B-9B01-1DEAA9D66FDF}" type="slidenum">
              <a:rPr lang="en-US"/>
              <a:pPr>
                <a:defRPr/>
              </a:pPr>
              <a:t>‹N›</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Isosceles Triangle 5"/>
          <p:cNvSpPr>
            <a:spLocks noChangeAspect="1"/>
          </p:cNvSpPr>
          <p:nvPr/>
        </p:nvSpPr>
        <p:spPr bwMode="auto">
          <a:xfrm rot="5400000">
            <a:off x="420688" y="6467475"/>
            <a:ext cx="190500" cy="120650"/>
          </a:xfrm>
          <a:prstGeom prst="triangle">
            <a:avLst>
              <a:gd name="adj" fmla="val 50000"/>
            </a:avLst>
          </a:prstGeom>
          <a:solidFill>
            <a:schemeClr val="accent2"/>
          </a:solidFill>
          <a:ln w="25400" cap="rnd" algn="ctr">
            <a:noFill/>
            <a:miter lim="800000"/>
            <a:headEnd/>
            <a:tailEnd/>
          </a:ln>
        </p:spPr>
        <p:txBody>
          <a:bodyPr rot="10800000" vert="eaVert" anchor="ctr"/>
          <a:lstStyle/>
          <a:p>
            <a:pPr algn="ctr">
              <a:defRPr/>
            </a:pPr>
            <a:endParaRPr lang="en-US" b="0" dirty="0">
              <a:solidFill>
                <a:schemeClr val="lt1"/>
              </a:solidFill>
              <a:latin typeface="+mn-lt"/>
              <a:cs typeface="+mn-cs"/>
            </a:endParaRPr>
          </a:p>
        </p:txBody>
      </p:sp>
      <p:sp>
        <p:nvSpPr>
          <p:cNvPr id="2" name="Title 1"/>
          <p:cNvSpPr>
            <a:spLocks noGrp="1"/>
          </p:cNvSpPr>
          <p:nvPr>
            <p:ph type="title"/>
          </p:nvPr>
        </p:nvSpPr>
        <p:spPr>
          <a:xfrm>
            <a:off x="457200" y="228600"/>
            <a:ext cx="8229600" cy="914400"/>
          </a:xfrm>
        </p:spPr>
        <p:txBody>
          <a:bodyPr/>
          <a:lstStyle/>
          <a:p>
            <a:r>
              <a:rPr lang="en-US" smtClean="0"/>
              <a:t>Click to edit Master title style</a:t>
            </a:r>
            <a:endParaRPr lang="en-US"/>
          </a:p>
        </p:txBody>
      </p:sp>
      <p:sp>
        <p:nvSpPr>
          <p:cNvPr id="4" name="Date Placeholder 2"/>
          <p:cNvSpPr>
            <a:spLocks noGrp="1"/>
          </p:cNvSpPr>
          <p:nvPr>
            <p:ph type="dt" sz="half" idx="10"/>
          </p:nvPr>
        </p:nvSpPr>
        <p:spPr/>
        <p:txBody>
          <a:bodyPr/>
          <a:lstStyle>
            <a:lvl1pPr>
              <a:defRPr/>
            </a:lvl1pPr>
          </a:lstStyle>
          <a:p>
            <a:pPr>
              <a:defRPr/>
            </a:pPr>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BE4AB392-CD1F-4AFB-870E-33D517DEE307}" type="slidenum">
              <a:rPr lang="en-US"/>
              <a:pPr>
                <a:defRPr/>
              </a:pPr>
              <a:t>‹N›</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traight Connector 4"/>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p:spPr>
        <p:txBody>
          <a:bodyPr/>
          <a:lstStyle/>
          <a:p>
            <a:pPr algn="ctr">
              <a:spcBef>
                <a:spcPct val="50000"/>
              </a:spcBef>
              <a:defRPr/>
            </a:pPr>
            <a:endParaRPr lang="en-US">
              <a:cs typeface="+mn-cs"/>
            </a:endParaRPr>
          </a:p>
        </p:txBody>
      </p:sp>
      <p:sp>
        <p:nvSpPr>
          <p:cNvPr id="3" name="Isosceles Triangle 5"/>
          <p:cNvSpPr>
            <a:spLocks noChangeAspect="1"/>
          </p:cNvSpPr>
          <p:nvPr/>
        </p:nvSpPr>
        <p:spPr bwMode="auto">
          <a:xfrm rot="5400000">
            <a:off x="420688" y="6467475"/>
            <a:ext cx="190500" cy="120650"/>
          </a:xfrm>
          <a:prstGeom prst="triangle">
            <a:avLst>
              <a:gd name="adj" fmla="val 50000"/>
            </a:avLst>
          </a:prstGeom>
          <a:solidFill>
            <a:schemeClr val="accent2"/>
          </a:solidFill>
          <a:ln w="25400" cap="rnd" algn="ctr">
            <a:noFill/>
            <a:miter lim="800000"/>
            <a:headEnd/>
            <a:tailEnd/>
          </a:ln>
        </p:spPr>
        <p:txBody>
          <a:bodyPr rot="10800000" vert="eaVert" anchor="ctr"/>
          <a:lstStyle/>
          <a:p>
            <a:pPr algn="ctr">
              <a:defRPr/>
            </a:pPr>
            <a:endParaRPr lang="en-US" b="0" dirty="0">
              <a:solidFill>
                <a:schemeClr val="lt1"/>
              </a:solidFill>
              <a:latin typeface="+mn-lt"/>
              <a:cs typeface="+mn-cs"/>
            </a:endParaRPr>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E0134BFA-986A-4802-8034-C7F8A1BE5ECC}" type="slidenum">
              <a:rPr lang="en-US"/>
              <a:pPr>
                <a:defRPr/>
              </a:pPr>
              <a:t>‹N›</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p:spPr>
        <p:txBody>
          <a:bodyPr/>
          <a:lstStyle/>
          <a:p>
            <a:pPr algn="ctr">
              <a:spcBef>
                <a:spcPct val="50000"/>
              </a:spcBef>
              <a:defRPr/>
            </a:pPr>
            <a:endParaRPr lang="en-US">
              <a:cs typeface="+mn-cs"/>
            </a:endParaRPr>
          </a:p>
        </p:txBody>
      </p:sp>
      <p:sp>
        <p:nvSpPr>
          <p:cNvPr id="6" name="Straight Connector 9"/>
          <p:cNvSpPr>
            <a:spLocks noChangeShapeType="1"/>
          </p:cNvSpPr>
          <p:nvPr/>
        </p:nvSpPr>
        <p:spPr bwMode="auto">
          <a:xfrm rot="5400000">
            <a:off x="3160712" y="3324226"/>
            <a:ext cx="6035675" cy="0"/>
          </a:xfrm>
          <a:prstGeom prst="line">
            <a:avLst/>
          </a:prstGeom>
          <a:noFill/>
          <a:ln w="9525" algn="ctr">
            <a:solidFill>
              <a:schemeClr val="accent2"/>
            </a:solidFill>
            <a:prstDash val="dash"/>
            <a:round/>
            <a:headEnd/>
            <a:tailEnd/>
          </a:ln>
        </p:spPr>
        <p:txBody>
          <a:bodyPr/>
          <a:lstStyle/>
          <a:p>
            <a:pPr algn="ctr">
              <a:spcBef>
                <a:spcPct val="50000"/>
              </a:spcBef>
              <a:defRPr/>
            </a:pPr>
            <a:endParaRPr lang="en-US">
              <a:cs typeface="+mn-cs"/>
            </a:endParaRPr>
          </a:p>
        </p:txBody>
      </p:sp>
      <p:sp>
        <p:nvSpPr>
          <p:cNvPr id="7" name="Isosceles Triangle 8"/>
          <p:cNvSpPr>
            <a:spLocks noChangeAspect="1"/>
          </p:cNvSpPr>
          <p:nvPr/>
        </p:nvSpPr>
        <p:spPr bwMode="auto">
          <a:xfrm rot="5400000">
            <a:off x="420688" y="6467475"/>
            <a:ext cx="190500" cy="120650"/>
          </a:xfrm>
          <a:prstGeom prst="triangle">
            <a:avLst>
              <a:gd name="adj" fmla="val 50000"/>
            </a:avLst>
          </a:prstGeom>
          <a:solidFill>
            <a:schemeClr val="accent2"/>
          </a:solidFill>
          <a:ln w="25400" cap="rnd" algn="ctr">
            <a:noFill/>
            <a:miter lim="800000"/>
            <a:headEnd/>
            <a:tailEnd/>
          </a:ln>
        </p:spPr>
        <p:txBody>
          <a:bodyPr rot="10800000" vert="eaVert" anchor="ctr"/>
          <a:lstStyle/>
          <a:p>
            <a:pPr algn="ctr">
              <a:defRPr/>
            </a:pPr>
            <a:endParaRPr lang="en-US" b="0" dirty="0">
              <a:solidFill>
                <a:schemeClr val="lt1"/>
              </a:solidFill>
              <a:latin typeface="+mn-lt"/>
              <a:cs typeface="+mn-cs"/>
            </a:endParaRPr>
          </a:p>
        </p:txBody>
      </p:sp>
      <p:sp>
        <p:nvSpPr>
          <p:cNvPr id="2" name="Title 1"/>
          <p:cNvSpPr>
            <a:spLocks noGrp="1"/>
          </p:cNvSpPr>
          <p:nvPr>
            <p:ph type="title"/>
          </p:nvPr>
        </p:nvSpPr>
        <p:spPr>
          <a:xfrm>
            <a:off x="6324600" y="304800"/>
            <a:ext cx="2514600" cy="838200"/>
          </a:xfrm>
        </p:spPr>
        <p:txBody>
          <a:bodyPr>
            <a:noAutofit/>
          </a:bodyPr>
          <a:lstStyle>
            <a:lvl1pPr algn="l">
              <a:buNone/>
              <a:defRPr sz="2000" b="1">
                <a:solidFill>
                  <a:schemeClr val="tx2"/>
                </a:solidFill>
                <a:latin typeface="+mn-lt"/>
                <a:ea typeface="+mn-ea"/>
                <a:cs typeface="+mn-cs"/>
              </a:defRPr>
            </a:lvl1pPr>
          </a:lstStyle>
          <a:p>
            <a:r>
              <a:rPr lang="en-US" smtClean="0"/>
              <a:t>Click to edit Master title style</a:t>
            </a:r>
            <a:endParaRPr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2" name="Content Placeholder 11"/>
          <p:cNvSpPr>
            <a:spLocks noGrp="1"/>
          </p:cNvSpPr>
          <p:nvPr>
            <p:ph sz="quarter" idx="1"/>
          </p:nvPr>
        </p:nvSpPr>
        <p:spPr>
          <a:xfrm>
            <a:off x="304800" y="304800"/>
            <a:ext cx="57150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DFF97700-2ADA-4FF4-A62C-F9DC643D5D8E}" type="slidenum">
              <a:rPr lang="en-US"/>
              <a:pPr>
                <a:defRPr/>
              </a:pPr>
              <a:t>‹N›</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Straight Connector 7"/>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p:spPr>
        <p:txBody>
          <a:bodyPr/>
          <a:lstStyle/>
          <a:p>
            <a:pPr algn="ctr">
              <a:spcBef>
                <a:spcPct val="50000"/>
              </a:spcBef>
              <a:defRPr/>
            </a:pPr>
            <a:endParaRPr lang="en-US">
              <a:cs typeface="+mn-cs"/>
            </a:endParaRPr>
          </a:p>
        </p:txBody>
      </p:sp>
      <p:sp>
        <p:nvSpPr>
          <p:cNvPr id="6" name="Isosceles Triangle 8"/>
          <p:cNvSpPr>
            <a:spLocks noChangeAspect="1"/>
          </p:cNvSpPr>
          <p:nvPr/>
        </p:nvSpPr>
        <p:spPr bwMode="auto">
          <a:xfrm rot="5400000">
            <a:off x="420688" y="6467475"/>
            <a:ext cx="190500" cy="120650"/>
          </a:xfrm>
          <a:prstGeom prst="triangle">
            <a:avLst>
              <a:gd name="adj" fmla="val 50000"/>
            </a:avLst>
          </a:prstGeom>
          <a:solidFill>
            <a:schemeClr val="accent2"/>
          </a:solidFill>
          <a:ln w="25400" cap="rnd" algn="ctr">
            <a:noFill/>
            <a:miter lim="800000"/>
            <a:headEnd/>
            <a:tailEnd/>
          </a:ln>
        </p:spPr>
        <p:txBody>
          <a:bodyPr rot="10800000" vert="eaVert" anchor="ctr"/>
          <a:lstStyle/>
          <a:p>
            <a:pPr algn="ctr">
              <a:defRPr/>
            </a:pPr>
            <a:endParaRPr lang="en-US" b="0" dirty="0">
              <a:solidFill>
                <a:schemeClr val="lt1"/>
              </a:solidFill>
              <a:latin typeface="+mn-lt"/>
              <a:cs typeface="+mn-cs"/>
            </a:endParaRPr>
          </a:p>
        </p:txBody>
      </p:sp>
      <p:sp>
        <p:nvSpPr>
          <p:cNvPr id="7" name="Rectangle 9"/>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b="0" dirty="0"/>
          </a:p>
        </p:txBody>
      </p:sp>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normAutofit/>
          </a:bodyPr>
          <a:lstStyle>
            <a:lvl1pPr marL="0" indent="0">
              <a:spcBef>
                <a:spcPts val="600"/>
              </a:spcBef>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457200" y="1219200"/>
            <a:ext cx="8229600" cy="533400"/>
          </a:xfrm>
        </p:spPr>
        <p:txBody>
          <a:bodyPr anchor="ctr"/>
          <a:lstStyle>
            <a:lvl1pPr marL="0" indent="0" algn="l">
              <a:buFontTx/>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E59890B9-DF7A-4EE7-9EA9-9DE533CC3A26}" type="slidenum">
              <a:rPr lang="en-US"/>
              <a:pPr>
                <a:defRPr/>
              </a:pPr>
              <a:t>‹N›</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457200" y="152400"/>
            <a:ext cx="8229600" cy="990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457200" y="1219200"/>
            <a:ext cx="8229600" cy="4910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400800" y="6356350"/>
            <a:ext cx="2287588" cy="365125"/>
          </a:xfrm>
          <a:prstGeom prst="rect">
            <a:avLst/>
          </a:prstGeom>
        </p:spPr>
        <p:txBody>
          <a:bodyPr vert="horz"/>
          <a:lstStyle>
            <a:lvl1pPr algn="l" eaLnBrk="1" latinLnBrk="0" hangingPunct="1">
              <a:spcBef>
                <a:spcPct val="0"/>
              </a:spcBef>
              <a:defRPr kumimoji="0" sz="1400" b="0">
                <a:solidFill>
                  <a:schemeClr val="tx2"/>
                </a:solidFill>
                <a:latin typeface="Arial" charset="0"/>
                <a:cs typeface="+mn-cs"/>
              </a:defRPr>
            </a:lvl1pPr>
          </a:lstStyle>
          <a:p>
            <a:pPr>
              <a:defRPr/>
            </a:pPr>
            <a:endParaRPr lang="en-US"/>
          </a:p>
        </p:txBody>
      </p:sp>
      <p:sp>
        <p:nvSpPr>
          <p:cNvPr id="3" name="Footer Placeholder 2"/>
          <p:cNvSpPr>
            <a:spLocks noGrp="1"/>
          </p:cNvSpPr>
          <p:nvPr>
            <p:ph type="ftr" sz="quarter" idx="3"/>
          </p:nvPr>
        </p:nvSpPr>
        <p:spPr>
          <a:xfrm>
            <a:off x="2898775" y="6356350"/>
            <a:ext cx="3505200" cy="365125"/>
          </a:xfrm>
          <a:prstGeom prst="rect">
            <a:avLst/>
          </a:prstGeom>
        </p:spPr>
        <p:txBody>
          <a:bodyPr vert="horz"/>
          <a:lstStyle>
            <a:lvl1pPr algn="r" eaLnBrk="1" latinLnBrk="0" hangingPunct="1">
              <a:spcBef>
                <a:spcPct val="0"/>
              </a:spcBef>
              <a:defRPr kumimoji="0" sz="1400" b="0">
                <a:solidFill>
                  <a:schemeClr val="tx2"/>
                </a:solidFill>
                <a:latin typeface="Arial" charset="0"/>
                <a:cs typeface="+mn-cs"/>
              </a:defRPr>
            </a:lvl1pPr>
          </a:lstStyle>
          <a:p>
            <a:pPr>
              <a:defRPr/>
            </a:pPr>
            <a:endParaRPr lang="en-US"/>
          </a:p>
        </p:txBody>
      </p:sp>
      <p:sp>
        <p:nvSpPr>
          <p:cNvPr id="23" name="Slide Number Placeholder 22"/>
          <p:cNvSpPr>
            <a:spLocks noGrp="1"/>
          </p:cNvSpPr>
          <p:nvPr>
            <p:ph type="sldNum" sz="quarter" idx="4"/>
          </p:nvPr>
        </p:nvSpPr>
        <p:spPr>
          <a:xfrm>
            <a:off x="614363" y="6356350"/>
            <a:ext cx="1979612" cy="365125"/>
          </a:xfrm>
          <a:prstGeom prst="rect">
            <a:avLst/>
          </a:prstGeom>
        </p:spPr>
        <p:txBody>
          <a:bodyPr vert="horz"/>
          <a:lstStyle>
            <a:lvl1pPr algn="l" eaLnBrk="1" latinLnBrk="0" hangingPunct="1">
              <a:spcBef>
                <a:spcPct val="0"/>
              </a:spcBef>
              <a:defRPr kumimoji="0" sz="1400" b="0">
                <a:solidFill>
                  <a:schemeClr val="tx2"/>
                </a:solidFill>
                <a:latin typeface="Arial" charset="0"/>
                <a:cs typeface="+mn-cs"/>
              </a:defRPr>
            </a:lvl1pPr>
          </a:lstStyle>
          <a:p>
            <a:pPr>
              <a:defRPr/>
            </a:pPr>
            <a:fld id="{1C31B811-47F2-408F-B3DD-4308E46C3462}" type="slidenum">
              <a:rPr lang="en-US"/>
              <a:pPr>
                <a:defRPr/>
              </a:pPr>
              <a:t>‹N›</a:t>
            </a:fld>
            <a:endParaRPr lang="en-US" dirty="0"/>
          </a:p>
        </p:txBody>
      </p:sp>
      <p:sp>
        <p:nvSpPr>
          <p:cNvPr id="1031" name="Straight Connector 27"/>
          <p:cNvSpPr>
            <a:spLocks noChangeShapeType="1"/>
          </p:cNvSpPr>
          <p:nvPr/>
        </p:nvSpPr>
        <p:spPr bwMode="auto">
          <a:xfrm>
            <a:off x="457200" y="6353175"/>
            <a:ext cx="8229600" cy="0"/>
          </a:xfrm>
          <a:prstGeom prst="line">
            <a:avLst/>
          </a:prstGeom>
          <a:noFill/>
          <a:ln w="9525" algn="ctr">
            <a:solidFill>
              <a:schemeClr val="accent2"/>
            </a:solidFill>
            <a:prstDash val="dash"/>
            <a:round/>
            <a:headEnd/>
            <a:tailEnd/>
          </a:ln>
        </p:spPr>
        <p:txBody>
          <a:bodyPr/>
          <a:lstStyle/>
          <a:p>
            <a:pPr algn="ctr">
              <a:spcBef>
                <a:spcPct val="50000"/>
              </a:spcBef>
              <a:defRPr/>
            </a:pPr>
            <a:endParaRPr lang="en-US">
              <a:cs typeface="+mn-cs"/>
            </a:endParaRPr>
          </a:p>
        </p:txBody>
      </p:sp>
      <p:sp>
        <p:nvSpPr>
          <p:cNvPr id="1032" name="Straight Connector 28"/>
          <p:cNvSpPr>
            <a:spLocks noChangeShapeType="1"/>
          </p:cNvSpPr>
          <p:nvPr/>
        </p:nvSpPr>
        <p:spPr bwMode="auto">
          <a:xfrm>
            <a:off x="457200" y="1143000"/>
            <a:ext cx="8229600" cy="0"/>
          </a:xfrm>
          <a:prstGeom prst="line">
            <a:avLst/>
          </a:prstGeom>
          <a:noFill/>
          <a:ln w="9525" algn="ctr">
            <a:solidFill>
              <a:schemeClr val="accent2"/>
            </a:solidFill>
            <a:prstDash val="dash"/>
            <a:round/>
            <a:headEnd/>
            <a:tailEnd/>
          </a:ln>
        </p:spPr>
        <p:txBody>
          <a:bodyPr/>
          <a:lstStyle/>
          <a:p>
            <a:pPr algn="ctr">
              <a:spcBef>
                <a:spcPct val="50000"/>
              </a:spcBef>
              <a:defRPr/>
            </a:pPr>
            <a:endParaRPr lang="en-US">
              <a:cs typeface="+mn-cs"/>
            </a:endParaRPr>
          </a:p>
        </p:txBody>
      </p:sp>
      <p:sp>
        <p:nvSpPr>
          <p:cNvPr id="10" name="Isosceles Triangle 9"/>
          <p:cNvSpPr>
            <a:spLocks noChangeAspect="1"/>
          </p:cNvSpPr>
          <p:nvPr/>
        </p:nvSpPr>
        <p:spPr bwMode="auto">
          <a:xfrm rot="5400000">
            <a:off x="420688" y="6467475"/>
            <a:ext cx="190500" cy="120650"/>
          </a:xfrm>
          <a:prstGeom prst="triangle">
            <a:avLst>
              <a:gd name="adj" fmla="val 50000"/>
            </a:avLst>
          </a:prstGeom>
          <a:solidFill>
            <a:schemeClr val="accent2"/>
          </a:solidFill>
          <a:ln w="25400" cap="rnd" algn="ctr">
            <a:noFill/>
            <a:miter lim="800000"/>
            <a:headEnd/>
            <a:tailEnd/>
          </a:ln>
        </p:spPr>
        <p:txBody>
          <a:bodyPr rot="10800000" vert="eaVert" anchor="ctr"/>
          <a:lstStyle/>
          <a:p>
            <a:pPr algn="ctr">
              <a:defRPr/>
            </a:pPr>
            <a:endParaRPr lang="en-US" b="0" dirty="0">
              <a:solidFill>
                <a:schemeClr val="lt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685" r:id="rId1"/>
    <p:sldLayoutId id="2147483684" r:id="rId2"/>
    <p:sldLayoutId id="2147483686" r:id="rId3"/>
    <p:sldLayoutId id="2147483683" r:id="rId4"/>
    <p:sldLayoutId id="2147483682" r:id="rId5"/>
    <p:sldLayoutId id="2147483687" r:id="rId6"/>
    <p:sldLayoutId id="2147483688" r:id="rId7"/>
    <p:sldLayoutId id="2147483689" r:id="rId8"/>
    <p:sldLayoutId id="2147483690" r:id="rId9"/>
    <p:sldLayoutId id="2147483681" r:id="rId10"/>
    <p:sldLayoutId id="2147483691" r:id="rId11"/>
    <p:sldLayoutId id="2147483680" r:id="rId12"/>
  </p:sldLayoutIdLst>
  <p:transition/>
  <p:txStyles>
    <p:titleStyle>
      <a:lvl1pPr algn="l" rtl="0" eaLnBrk="0" fontAlgn="base" hangingPunct="0">
        <a:spcBef>
          <a:spcPct val="0"/>
        </a:spcBef>
        <a:spcAft>
          <a:spcPct val="0"/>
        </a:spcAft>
        <a:defRPr sz="3200" kern="1200">
          <a:solidFill>
            <a:schemeClr val="tx2"/>
          </a:solidFill>
          <a:latin typeface="+mj-lt"/>
          <a:ea typeface="+mj-ea"/>
          <a:cs typeface="+mj-cs"/>
        </a:defRPr>
      </a:lvl1pPr>
      <a:lvl2pPr algn="l" rtl="0" eaLnBrk="0" fontAlgn="base" hangingPunct="0">
        <a:spcBef>
          <a:spcPct val="0"/>
        </a:spcBef>
        <a:spcAft>
          <a:spcPct val="0"/>
        </a:spcAft>
        <a:defRPr sz="3200">
          <a:solidFill>
            <a:schemeClr val="tx2"/>
          </a:solidFill>
          <a:latin typeface="Bookman Old Style" pitchFamily="18" charset="0"/>
        </a:defRPr>
      </a:lvl2pPr>
      <a:lvl3pPr algn="l" rtl="0" eaLnBrk="0" fontAlgn="base" hangingPunct="0">
        <a:spcBef>
          <a:spcPct val="0"/>
        </a:spcBef>
        <a:spcAft>
          <a:spcPct val="0"/>
        </a:spcAft>
        <a:defRPr sz="3200">
          <a:solidFill>
            <a:schemeClr val="tx2"/>
          </a:solidFill>
          <a:latin typeface="Bookman Old Style" pitchFamily="18" charset="0"/>
        </a:defRPr>
      </a:lvl3pPr>
      <a:lvl4pPr algn="l" rtl="0" eaLnBrk="0" fontAlgn="base" hangingPunct="0">
        <a:spcBef>
          <a:spcPct val="0"/>
        </a:spcBef>
        <a:spcAft>
          <a:spcPct val="0"/>
        </a:spcAft>
        <a:defRPr sz="3200">
          <a:solidFill>
            <a:schemeClr val="tx2"/>
          </a:solidFill>
          <a:latin typeface="Bookman Old Style" pitchFamily="18" charset="0"/>
        </a:defRPr>
      </a:lvl4pPr>
      <a:lvl5pPr algn="l" rtl="0" eaLnBrk="0" fontAlgn="base" hangingPunct="0">
        <a:spcBef>
          <a:spcPct val="0"/>
        </a:spcBef>
        <a:spcAft>
          <a:spcPct val="0"/>
        </a:spcAft>
        <a:defRPr sz="3200">
          <a:solidFill>
            <a:schemeClr val="tx2"/>
          </a:solidFill>
          <a:latin typeface="Bookman Old Style" pitchFamily="18" charset="0"/>
        </a:defRPr>
      </a:lvl5pPr>
      <a:lvl6pPr marL="457200" algn="l" rtl="0" fontAlgn="base">
        <a:spcBef>
          <a:spcPct val="0"/>
        </a:spcBef>
        <a:spcAft>
          <a:spcPct val="0"/>
        </a:spcAft>
        <a:defRPr sz="3200">
          <a:solidFill>
            <a:schemeClr val="tx2"/>
          </a:solidFill>
          <a:latin typeface="Bookman Old Style" pitchFamily="18" charset="0"/>
        </a:defRPr>
      </a:lvl6pPr>
      <a:lvl7pPr marL="914400" algn="l" rtl="0" fontAlgn="base">
        <a:spcBef>
          <a:spcPct val="0"/>
        </a:spcBef>
        <a:spcAft>
          <a:spcPct val="0"/>
        </a:spcAft>
        <a:defRPr sz="3200">
          <a:solidFill>
            <a:schemeClr val="tx2"/>
          </a:solidFill>
          <a:latin typeface="Bookman Old Style" pitchFamily="18" charset="0"/>
        </a:defRPr>
      </a:lvl7pPr>
      <a:lvl8pPr marL="1371600" algn="l" rtl="0" fontAlgn="base">
        <a:spcBef>
          <a:spcPct val="0"/>
        </a:spcBef>
        <a:spcAft>
          <a:spcPct val="0"/>
        </a:spcAft>
        <a:defRPr sz="3200">
          <a:solidFill>
            <a:schemeClr val="tx2"/>
          </a:solidFill>
          <a:latin typeface="Bookman Old Style" pitchFamily="18" charset="0"/>
        </a:defRPr>
      </a:lvl8pPr>
      <a:lvl9pPr marL="1828800" algn="l" rtl="0" fontAlgn="base">
        <a:spcBef>
          <a:spcPct val="0"/>
        </a:spcBef>
        <a:spcAft>
          <a:spcPct val="0"/>
        </a:spcAft>
        <a:defRPr sz="3200">
          <a:solidFill>
            <a:schemeClr val="tx2"/>
          </a:solidFill>
          <a:latin typeface="Bookman Old Style" pitchFamily="18" charset="0"/>
        </a:defRPr>
      </a:lvl9pPr>
    </p:titleStyle>
    <p:bodyStyle>
      <a:lvl1pPr marL="273050" indent="-273050" algn="l" rtl="0" eaLnBrk="0" fontAlgn="base" hangingPunct="0">
        <a:spcBef>
          <a:spcPts val="600"/>
        </a:spcBef>
        <a:spcAft>
          <a:spcPct val="0"/>
        </a:spcAft>
        <a:buClr>
          <a:schemeClr val="accent1"/>
        </a:buClr>
        <a:buSzPct val="76000"/>
        <a:buFont typeface="Wingdings 3" pitchFamily="18" charset="2"/>
        <a:buChar char=""/>
        <a:defRPr sz="2600" kern="1200">
          <a:solidFill>
            <a:schemeClr val="tx1"/>
          </a:solidFill>
          <a:latin typeface="+mn-lt"/>
          <a:ea typeface="+mn-ea"/>
          <a:cs typeface="+mn-cs"/>
        </a:defRPr>
      </a:lvl1pPr>
      <a:lvl2pPr marL="547688" indent="-273050" algn="l" rtl="0" eaLnBrk="0" fontAlgn="base" hangingPunct="0">
        <a:spcBef>
          <a:spcPts val="500"/>
        </a:spcBef>
        <a:spcAft>
          <a:spcPct val="0"/>
        </a:spcAft>
        <a:buClr>
          <a:schemeClr val="accent2"/>
        </a:buClr>
        <a:buSzPct val="76000"/>
        <a:buFont typeface="Wingdings 3" pitchFamily="18" charset="2"/>
        <a:buChar char=""/>
        <a:defRPr sz="2300" kern="1200">
          <a:solidFill>
            <a:schemeClr val="tx2"/>
          </a:solidFill>
          <a:latin typeface="+mn-lt"/>
          <a:ea typeface="+mn-ea"/>
          <a:cs typeface="+mn-cs"/>
        </a:defRPr>
      </a:lvl2pPr>
      <a:lvl3pPr marL="822325" indent="-228600" algn="l" rtl="0" eaLnBrk="0" fontAlgn="base" hangingPunct="0">
        <a:spcBef>
          <a:spcPts val="500"/>
        </a:spcBef>
        <a:spcAft>
          <a:spcPct val="0"/>
        </a:spcAft>
        <a:buClr>
          <a:srgbClr val="BCBCBC"/>
        </a:buClr>
        <a:buSzPct val="76000"/>
        <a:buFont typeface="Wingdings 3" pitchFamily="18" charset="2"/>
        <a:buChar char=""/>
        <a:defRPr sz="2000" kern="1200">
          <a:solidFill>
            <a:schemeClr val="tx1"/>
          </a:solidFill>
          <a:latin typeface="+mn-lt"/>
          <a:ea typeface="+mn-ea"/>
          <a:cs typeface="+mn-cs"/>
        </a:defRPr>
      </a:lvl3pPr>
      <a:lvl4pPr marL="1096963" indent="-228600" algn="l" rtl="0" eaLnBrk="0" fontAlgn="base" hangingPunct="0">
        <a:spcBef>
          <a:spcPts val="400"/>
        </a:spcBef>
        <a:spcAft>
          <a:spcPct val="0"/>
        </a:spcAft>
        <a:buClr>
          <a:srgbClr val="9BB39B"/>
        </a:buClr>
        <a:buSzPct val="70000"/>
        <a:buFont typeface="Wingdings" pitchFamily="2" charset="2"/>
        <a:buChar char=""/>
        <a:defRPr kern="1200">
          <a:solidFill>
            <a:schemeClr val="tx1"/>
          </a:solidFill>
          <a:latin typeface="+mn-lt"/>
          <a:ea typeface="+mn-ea"/>
          <a:cs typeface="+mn-cs"/>
        </a:defRPr>
      </a:lvl4pPr>
      <a:lvl5pPr marL="1371600" indent="-228600" algn="l" rtl="0" eaLnBrk="0" fontAlgn="base" hangingPunct="0">
        <a:spcBef>
          <a:spcPts val="300"/>
        </a:spcBef>
        <a:spcAft>
          <a:spcPct val="0"/>
        </a:spcAft>
        <a:buClr>
          <a:schemeClr val="accent2"/>
        </a:buClr>
        <a:buSzPct val="70000"/>
        <a:buFont typeface="Wingdings" pitchFamily="2" charset="2"/>
        <a:buChar char=""/>
        <a:defRPr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6" descr="noa_iaa_logo"/>
          <p:cNvPicPr>
            <a:picLocks noChangeAspect="1" noChangeArrowheads="1"/>
          </p:cNvPicPr>
          <p:nvPr/>
        </p:nvPicPr>
        <p:blipFill>
          <a:blip r:embed="rId2" cstate="print">
            <a:clrChange>
              <a:clrFrom>
                <a:srgbClr val="FEFEFE"/>
              </a:clrFrom>
              <a:clrTo>
                <a:srgbClr val="FEFEFE">
                  <a:alpha val="0"/>
                </a:srgbClr>
              </a:clrTo>
            </a:clrChange>
          </a:blip>
          <a:srcRect l="-1643" t="10721" b="8521"/>
          <a:stretch>
            <a:fillRect/>
          </a:stretch>
        </p:blipFill>
        <p:spPr bwMode="auto">
          <a:xfrm>
            <a:off x="107950" y="115888"/>
            <a:ext cx="1089025" cy="1019175"/>
          </a:xfrm>
          <a:prstGeom prst="rect">
            <a:avLst/>
          </a:prstGeom>
          <a:noFill/>
          <a:ln w="9525">
            <a:noFill/>
            <a:miter lim="800000"/>
            <a:headEnd/>
            <a:tailEnd/>
          </a:ln>
        </p:spPr>
      </p:pic>
      <p:sp>
        <p:nvSpPr>
          <p:cNvPr id="16386" name="Text Box 4"/>
          <p:cNvSpPr txBox="1">
            <a:spLocks noChangeArrowheads="1"/>
          </p:cNvSpPr>
          <p:nvPr/>
        </p:nvSpPr>
        <p:spPr bwMode="auto">
          <a:xfrm>
            <a:off x="0" y="1700808"/>
            <a:ext cx="8893175" cy="1441450"/>
          </a:xfrm>
          <a:prstGeom prst="rect">
            <a:avLst/>
          </a:prstGeom>
          <a:solidFill>
            <a:schemeClr val="bg1"/>
          </a:solidFill>
          <a:ln w="9525">
            <a:noFill/>
            <a:miter lim="800000"/>
            <a:headEnd/>
            <a:tailEnd/>
          </a:ln>
        </p:spPr>
        <p:txBody>
          <a:bodyPr lIns="97075" tIns="48535" rIns="97075" bIns="48535" anchor="ctr" anchorCtr="1"/>
          <a:lstStyle/>
          <a:p>
            <a:pPr algn="ctr" defTabSz="4459288"/>
            <a:r>
              <a:rPr lang="en-US" sz="3400" dirty="0">
                <a:solidFill>
                  <a:schemeClr val="tx2"/>
                </a:solidFill>
              </a:rPr>
              <a:t>Forest </a:t>
            </a:r>
            <a:r>
              <a:rPr lang="en-US" sz="3400" dirty="0" smtClean="0">
                <a:solidFill>
                  <a:schemeClr val="tx2"/>
                </a:solidFill>
              </a:rPr>
              <a:t>fires: from research to stakeholder needs</a:t>
            </a:r>
            <a:endParaRPr lang="en-GB" sz="3400" dirty="0">
              <a:solidFill>
                <a:schemeClr val="tx2"/>
              </a:solidFill>
            </a:endParaRPr>
          </a:p>
        </p:txBody>
      </p:sp>
      <p:sp>
        <p:nvSpPr>
          <p:cNvPr id="16387" name="Rectangle 11"/>
          <p:cNvSpPr>
            <a:spLocks noChangeArrowheads="1"/>
          </p:cNvSpPr>
          <p:nvPr/>
        </p:nvSpPr>
        <p:spPr bwMode="auto">
          <a:xfrm>
            <a:off x="1042988" y="3860800"/>
            <a:ext cx="7345362" cy="1077913"/>
          </a:xfrm>
          <a:prstGeom prst="rect">
            <a:avLst/>
          </a:prstGeom>
          <a:noFill/>
          <a:ln w="9525">
            <a:noFill/>
            <a:miter lim="800000"/>
            <a:headEnd/>
            <a:tailEnd/>
          </a:ln>
        </p:spPr>
        <p:txBody>
          <a:bodyPr>
            <a:spAutoFit/>
          </a:bodyPr>
          <a:lstStyle/>
          <a:p>
            <a:pPr algn="ctr" defTabSz="4459288"/>
            <a:r>
              <a:rPr lang="en-US" sz="2400" dirty="0">
                <a:solidFill>
                  <a:schemeClr val="tx2"/>
                </a:solidFill>
              </a:rPr>
              <a:t>C. Giannakopoulos, M. </a:t>
            </a:r>
            <a:r>
              <a:rPr lang="en-US" sz="2400" dirty="0" err="1">
                <a:solidFill>
                  <a:schemeClr val="tx2"/>
                </a:solidFill>
              </a:rPr>
              <a:t>Hatzaki</a:t>
            </a:r>
            <a:r>
              <a:rPr lang="en-US" sz="2400" dirty="0">
                <a:solidFill>
                  <a:schemeClr val="tx2"/>
                </a:solidFill>
              </a:rPr>
              <a:t>, A. </a:t>
            </a:r>
            <a:r>
              <a:rPr lang="en-US" sz="2400" dirty="0" err="1">
                <a:solidFill>
                  <a:schemeClr val="tx2"/>
                </a:solidFill>
              </a:rPr>
              <a:t>Karali</a:t>
            </a:r>
            <a:r>
              <a:rPr lang="en-US" sz="2400" dirty="0">
                <a:solidFill>
                  <a:schemeClr val="tx2"/>
                </a:solidFill>
              </a:rPr>
              <a:t>, A. Roussos,</a:t>
            </a:r>
          </a:p>
          <a:p>
            <a:pPr algn="ctr" defTabSz="4459288"/>
            <a:r>
              <a:rPr lang="en-US" sz="2400" dirty="0">
                <a:solidFill>
                  <a:schemeClr val="tx2"/>
                </a:solidFill>
              </a:rPr>
              <a:t>E. </a:t>
            </a:r>
            <a:r>
              <a:rPr lang="en-US" sz="2400" dirty="0" err="1">
                <a:solidFill>
                  <a:schemeClr val="tx2"/>
                </a:solidFill>
              </a:rPr>
              <a:t>Athanasopoulou</a:t>
            </a:r>
            <a:r>
              <a:rPr lang="en-US" sz="2400" dirty="0">
                <a:solidFill>
                  <a:schemeClr val="tx2"/>
                </a:solidFill>
              </a:rPr>
              <a:t> </a:t>
            </a:r>
            <a:br>
              <a:rPr lang="en-US" sz="2400" dirty="0">
                <a:solidFill>
                  <a:schemeClr val="tx2"/>
                </a:solidFill>
              </a:rPr>
            </a:br>
            <a:endParaRPr lang="en-US" sz="2400" baseline="30000" dirty="0">
              <a:solidFill>
                <a:schemeClr val="tx2"/>
              </a:solidFill>
            </a:endParaRPr>
          </a:p>
        </p:txBody>
      </p:sp>
      <p:pic>
        <p:nvPicPr>
          <p:cNvPr id="16388" name="Picture 8" descr="CLIMRUN_logo"/>
          <p:cNvPicPr>
            <a:picLocks noChangeAspect="1" noChangeArrowheads="1"/>
          </p:cNvPicPr>
          <p:nvPr/>
        </p:nvPicPr>
        <p:blipFill>
          <a:blip r:embed="rId3" cstate="print"/>
          <a:srcRect/>
          <a:stretch>
            <a:fillRect/>
          </a:stretch>
        </p:blipFill>
        <p:spPr bwMode="auto">
          <a:xfrm>
            <a:off x="7524750" y="115888"/>
            <a:ext cx="1460500" cy="1439862"/>
          </a:xfrm>
          <a:prstGeom prst="rect">
            <a:avLst/>
          </a:prstGeom>
          <a:noFill/>
          <a:ln w="9525">
            <a:noFill/>
            <a:miter lim="800000"/>
            <a:headEnd/>
            <a:tailEnd/>
          </a:ln>
        </p:spPr>
      </p:pic>
      <p:sp>
        <p:nvSpPr>
          <p:cNvPr id="16389" name="Rectangle 7"/>
          <p:cNvSpPr>
            <a:spLocks noChangeArrowheads="1"/>
          </p:cNvSpPr>
          <p:nvPr/>
        </p:nvSpPr>
        <p:spPr bwMode="auto">
          <a:xfrm>
            <a:off x="0" y="1557338"/>
            <a:ext cx="7451725" cy="71437"/>
          </a:xfrm>
          <a:prstGeom prst="rect">
            <a:avLst/>
          </a:prstGeom>
          <a:solidFill>
            <a:schemeClr val="accent2"/>
          </a:solidFill>
          <a:ln w="9525">
            <a:noFill/>
            <a:miter lim="800000"/>
            <a:headEnd/>
            <a:tailEnd/>
          </a:ln>
        </p:spPr>
        <p:txBody>
          <a:bodyPr wrap="none" anchor="ctr"/>
          <a:lstStyle/>
          <a:p>
            <a:endParaRPr lang="el-GR" b="0">
              <a:latin typeface="Arial" charset="0"/>
            </a:endParaRPr>
          </a:p>
        </p:txBody>
      </p:sp>
      <p:sp>
        <p:nvSpPr>
          <p:cNvPr id="16390" name="Text Box 4"/>
          <p:cNvSpPr txBox="1">
            <a:spLocks noChangeArrowheads="1"/>
          </p:cNvSpPr>
          <p:nvPr/>
        </p:nvSpPr>
        <p:spPr bwMode="auto">
          <a:xfrm>
            <a:off x="1547813" y="188913"/>
            <a:ext cx="5688012" cy="1008062"/>
          </a:xfrm>
          <a:prstGeom prst="rect">
            <a:avLst/>
          </a:prstGeom>
          <a:solidFill>
            <a:schemeClr val="bg1"/>
          </a:solidFill>
          <a:ln w="9525">
            <a:noFill/>
            <a:miter lim="800000"/>
            <a:headEnd/>
            <a:tailEnd/>
          </a:ln>
        </p:spPr>
        <p:txBody>
          <a:bodyPr lIns="97075" tIns="48535" rIns="97075" bIns="48535" anchor="ctr" anchorCtr="1"/>
          <a:lstStyle/>
          <a:p>
            <a:pPr algn="ctr" defTabSz="4459288"/>
            <a:r>
              <a:rPr lang="en-US" sz="2400">
                <a:solidFill>
                  <a:schemeClr val="tx2"/>
                </a:solidFill>
              </a:rPr>
              <a:t>WP6 Climate services for the forest fire sector</a:t>
            </a:r>
            <a:endParaRPr lang="en-GB" sz="2400">
              <a:solidFill>
                <a:schemeClr val="tx2"/>
              </a:solidFill>
            </a:endParaRPr>
          </a:p>
        </p:txBody>
      </p:sp>
      <p:sp>
        <p:nvSpPr>
          <p:cNvPr id="9" name="TextBox 8"/>
          <p:cNvSpPr txBox="1"/>
          <p:nvPr/>
        </p:nvSpPr>
        <p:spPr>
          <a:xfrm>
            <a:off x="1547813" y="5229225"/>
            <a:ext cx="5976937" cy="784225"/>
          </a:xfrm>
          <a:prstGeom prst="rect">
            <a:avLst/>
          </a:prstGeom>
          <a:noFill/>
        </p:spPr>
        <p:txBody>
          <a:bodyPr>
            <a:spAutoFit/>
          </a:bodyPr>
          <a:lstStyle/>
          <a:p>
            <a:pPr algn="ctr">
              <a:spcBef>
                <a:spcPct val="50000"/>
              </a:spcBef>
              <a:defRPr/>
            </a:pPr>
            <a:r>
              <a:rPr lang="en-US" dirty="0">
                <a:solidFill>
                  <a:schemeClr val="accent2">
                    <a:lumMod val="75000"/>
                  </a:schemeClr>
                </a:solidFill>
                <a:cs typeface="+mn-cs"/>
              </a:rPr>
              <a:t>National Observatory of Athens</a:t>
            </a:r>
          </a:p>
          <a:p>
            <a:pPr algn="ctr">
              <a:spcBef>
                <a:spcPct val="50000"/>
              </a:spcBef>
              <a:defRPr/>
            </a:pPr>
            <a:r>
              <a:rPr lang="en-US" dirty="0">
                <a:solidFill>
                  <a:schemeClr val="accent2">
                    <a:lumMod val="75000"/>
                  </a:schemeClr>
                </a:solidFill>
                <a:cs typeface="+mn-cs"/>
              </a:rPr>
              <a:t>Greece</a:t>
            </a:r>
            <a:endParaRPr lang="el-GR" dirty="0">
              <a:solidFill>
                <a:schemeClr val="accent2">
                  <a:lumMod val="75000"/>
                </a:schemeClr>
              </a:solidFill>
              <a:cs typeface="+mn-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title"/>
          </p:nvPr>
        </p:nvSpPr>
        <p:spPr/>
        <p:txBody>
          <a:bodyPr/>
          <a:lstStyle/>
          <a:p>
            <a:pPr eaLnBrk="1" hangingPunct="1"/>
            <a:r>
              <a:rPr lang="en-US" b="1" smtClean="0">
                <a:latin typeface="Calibri" pitchFamily="34" charset="0"/>
              </a:rPr>
              <a:t>Future Projections</a:t>
            </a:r>
          </a:p>
        </p:txBody>
      </p:sp>
      <p:sp>
        <p:nvSpPr>
          <p:cNvPr id="31746" name="Text Box 4"/>
          <p:cNvSpPr txBox="1">
            <a:spLocks noChangeArrowheads="1"/>
          </p:cNvSpPr>
          <p:nvPr/>
        </p:nvSpPr>
        <p:spPr bwMode="auto">
          <a:xfrm>
            <a:off x="395288" y="1412875"/>
            <a:ext cx="8353425" cy="3323987"/>
          </a:xfrm>
          <a:prstGeom prst="rect">
            <a:avLst/>
          </a:prstGeom>
          <a:noFill/>
          <a:ln w="9525">
            <a:noFill/>
            <a:miter lim="800000"/>
            <a:headEnd/>
            <a:tailEnd/>
          </a:ln>
        </p:spPr>
        <p:txBody>
          <a:bodyPr>
            <a:spAutoFit/>
          </a:bodyPr>
          <a:lstStyle/>
          <a:p>
            <a:pPr>
              <a:spcBef>
                <a:spcPct val="50000"/>
              </a:spcBef>
              <a:buFontTx/>
              <a:buChar char="•"/>
            </a:pPr>
            <a:r>
              <a:rPr lang="en-US" sz="2800" b="0" dirty="0">
                <a:latin typeface="Arial" charset="0"/>
              </a:rPr>
              <a:t> </a:t>
            </a:r>
            <a:r>
              <a:rPr lang="en-GB" sz="2800" b="0" dirty="0"/>
              <a:t>Present and future model output </a:t>
            </a:r>
            <a:r>
              <a:rPr lang="en-GB" sz="2800" b="0"/>
              <a:t>from </a:t>
            </a:r>
            <a:r>
              <a:rPr lang="en-GB" sz="2800" b="0" smtClean="0"/>
              <a:t>an RCM ensemble mean, </a:t>
            </a:r>
            <a:r>
              <a:rPr lang="en-GB" sz="2800" b="0" dirty="0"/>
              <a:t>developed within EU </a:t>
            </a:r>
            <a:r>
              <a:rPr lang="en-GB" sz="2800" b="0"/>
              <a:t>ENSEMBLES </a:t>
            </a:r>
            <a:r>
              <a:rPr lang="en-GB" sz="2800" b="0" smtClean="0"/>
              <a:t>project, </a:t>
            </a:r>
            <a:r>
              <a:rPr lang="en-GB" sz="2800" b="0" dirty="0"/>
              <a:t>at 25km horizontal resolution</a:t>
            </a:r>
          </a:p>
          <a:p>
            <a:pPr>
              <a:spcBef>
                <a:spcPct val="50000"/>
              </a:spcBef>
              <a:buFontTx/>
              <a:buChar char="•"/>
            </a:pPr>
            <a:r>
              <a:rPr lang="en-GB" sz="2800" b="0" dirty="0"/>
              <a:t> The control run represents the base period </a:t>
            </a:r>
            <a:r>
              <a:rPr lang="en-GB" sz="2800" dirty="0"/>
              <a:t>1961-1990</a:t>
            </a:r>
            <a:r>
              <a:rPr lang="en-GB" sz="2800" b="0" dirty="0"/>
              <a:t> and is used as reference for comparison with future projections for the periods </a:t>
            </a:r>
            <a:r>
              <a:rPr lang="en-GB" sz="2800" dirty="0"/>
              <a:t>2021-2050</a:t>
            </a:r>
            <a:r>
              <a:rPr lang="en-GB" sz="2800" b="0" dirty="0"/>
              <a:t> and </a:t>
            </a:r>
            <a:r>
              <a:rPr lang="en-GB" sz="2800" dirty="0"/>
              <a:t>2071-2100 </a:t>
            </a:r>
            <a:r>
              <a:rPr lang="en-GB" sz="2800" b="0" dirty="0"/>
              <a:t>based on the </a:t>
            </a:r>
            <a:r>
              <a:rPr lang="en-GB" sz="2800" dirty="0"/>
              <a:t>IPCC SRES A1B</a:t>
            </a:r>
            <a:r>
              <a:rPr lang="en-GB" sz="2800" b="0" dirty="0"/>
              <a:t> scenario</a:t>
            </a:r>
            <a:endParaRPr lang="en-US" sz="2800" b="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p:nvPr>
        </p:nvSpPr>
        <p:spPr>
          <a:xfrm>
            <a:off x="457200" y="152400"/>
            <a:ext cx="8229600" cy="684213"/>
          </a:xfrm>
        </p:spPr>
        <p:txBody>
          <a:bodyPr/>
          <a:lstStyle/>
          <a:p>
            <a:pPr eaLnBrk="1" hangingPunct="1"/>
            <a:r>
              <a:rPr lang="en-US" dirty="0" smtClean="0">
                <a:latin typeface="Calibri" pitchFamily="34" charset="0"/>
              </a:rPr>
              <a:t>Elevated Fire Risk Projections – ENSEMBLE mean</a:t>
            </a:r>
            <a:endParaRPr lang="en-US" b="1" dirty="0" smtClean="0">
              <a:latin typeface="Calibri" pitchFamily="34" charset="0"/>
            </a:endParaRPr>
          </a:p>
        </p:txBody>
      </p:sp>
      <p:sp>
        <p:nvSpPr>
          <p:cNvPr id="32772" name="Text Box 6"/>
          <p:cNvSpPr txBox="1">
            <a:spLocks noChangeArrowheads="1"/>
          </p:cNvSpPr>
          <p:nvPr/>
        </p:nvSpPr>
        <p:spPr bwMode="auto">
          <a:xfrm>
            <a:off x="360363" y="4149080"/>
            <a:ext cx="8783637" cy="2446824"/>
          </a:xfrm>
          <a:prstGeom prst="rect">
            <a:avLst/>
          </a:prstGeom>
          <a:noFill/>
          <a:ln w="9525">
            <a:noFill/>
            <a:miter lim="800000"/>
            <a:headEnd/>
            <a:tailEnd/>
          </a:ln>
        </p:spPr>
        <p:txBody>
          <a:bodyPr wrap="square">
            <a:spAutoFit/>
          </a:bodyPr>
          <a:lstStyle/>
          <a:p>
            <a:pPr>
              <a:spcBef>
                <a:spcPct val="50000"/>
              </a:spcBef>
              <a:buFontTx/>
              <a:buChar char="•"/>
            </a:pPr>
            <a:r>
              <a:rPr lang="en-US" b="0" dirty="0">
                <a:latin typeface="Arial" charset="0"/>
              </a:rPr>
              <a:t> </a:t>
            </a:r>
            <a:r>
              <a:rPr lang="en-US" b="0" dirty="0"/>
              <a:t>In the near future (2021-2050) an increase of one month per year is expected in the southern part of the Iberian Peninsula and Northwestern Africa. In Eastern continental Greece, Italy and Sicilia an increase of up to 20 more days with elevated fire risk is estimated.</a:t>
            </a:r>
            <a:endParaRPr lang="en-GB" b="0" dirty="0"/>
          </a:p>
          <a:p>
            <a:pPr>
              <a:spcBef>
                <a:spcPct val="50000"/>
              </a:spcBef>
              <a:buFontTx/>
              <a:buChar char="•"/>
            </a:pPr>
            <a:r>
              <a:rPr lang="en-US" b="0" dirty="0" smtClean="0"/>
              <a:t>In the distant future, the </a:t>
            </a:r>
            <a:r>
              <a:rPr lang="en-US" b="0" dirty="0"/>
              <a:t>period of elevated fire </a:t>
            </a:r>
            <a:r>
              <a:rPr lang="en-US" b="0" dirty="0" smtClean="0"/>
              <a:t>risk increases by  </a:t>
            </a:r>
            <a:r>
              <a:rPr lang="en-US" b="0" dirty="0"/>
              <a:t>60 more days per year for the Iberian Peninsula, and Northwestern Africa. </a:t>
            </a:r>
            <a:r>
              <a:rPr lang="en-US" b="0" dirty="0" smtClean="0"/>
              <a:t>Increases </a:t>
            </a:r>
            <a:r>
              <a:rPr lang="en-US" b="0" dirty="0"/>
              <a:t>of </a:t>
            </a:r>
            <a:r>
              <a:rPr lang="en-US" b="0" dirty="0" smtClean="0"/>
              <a:t> </a:t>
            </a:r>
            <a:r>
              <a:rPr lang="en-US" b="0" dirty="0"/>
              <a:t>30 days or more will be evident in Greece, Italy and Sicilia. </a:t>
            </a:r>
            <a:r>
              <a:rPr lang="en-US" b="0" dirty="0" smtClean="0"/>
              <a:t>An </a:t>
            </a:r>
            <a:r>
              <a:rPr lang="en-US" b="0" dirty="0"/>
              <a:t>increase of up to 40 more days per year with elevated fire risk is expected for the south of France</a:t>
            </a:r>
            <a:r>
              <a:rPr lang="en-US" b="0" dirty="0" smtClean="0"/>
              <a:t>.</a:t>
            </a:r>
            <a:endParaRPr lang="en-GB" b="0" dirty="0"/>
          </a:p>
        </p:txBody>
      </p:sp>
      <p:pic>
        <p:nvPicPr>
          <p:cNvPr id="6" name="Picture 5"/>
          <p:cNvPicPr/>
          <p:nvPr/>
        </p:nvPicPr>
        <p:blipFill>
          <a:blip r:embed="rId2" cstate="print"/>
          <a:srcRect l="3640" t="46602" r="-57" b="8696"/>
          <a:stretch>
            <a:fillRect/>
          </a:stretch>
        </p:blipFill>
        <p:spPr bwMode="auto">
          <a:xfrm>
            <a:off x="0" y="980728"/>
            <a:ext cx="4427984" cy="2893428"/>
          </a:xfrm>
          <a:prstGeom prst="rect">
            <a:avLst/>
          </a:prstGeom>
          <a:noFill/>
          <a:ln w="9525">
            <a:noFill/>
            <a:miter lim="800000"/>
            <a:headEnd/>
            <a:tailEnd/>
          </a:ln>
        </p:spPr>
      </p:pic>
      <p:pic>
        <p:nvPicPr>
          <p:cNvPr id="7" name="Picture 6"/>
          <p:cNvPicPr/>
          <p:nvPr/>
        </p:nvPicPr>
        <p:blipFill>
          <a:blip r:embed="rId3" cstate="print"/>
          <a:srcRect l="3812" t="47694" r="-57" b="8696"/>
          <a:stretch>
            <a:fillRect/>
          </a:stretch>
        </p:blipFill>
        <p:spPr bwMode="auto">
          <a:xfrm>
            <a:off x="4211961" y="1268760"/>
            <a:ext cx="4932040" cy="25815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p:nvPr>
        </p:nvSpPr>
        <p:spPr>
          <a:xfrm>
            <a:off x="457200" y="152400"/>
            <a:ext cx="8229600" cy="684213"/>
          </a:xfrm>
        </p:spPr>
        <p:txBody>
          <a:bodyPr/>
          <a:lstStyle/>
          <a:p>
            <a:pPr eaLnBrk="1" hangingPunct="1"/>
            <a:r>
              <a:rPr lang="en-US" dirty="0" smtClean="0">
                <a:latin typeface="Calibri" pitchFamily="34" charset="0"/>
              </a:rPr>
              <a:t>Evaluation with observations</a:t>
            </a:r>
            <a:endParaRPr lang="en-US" b="1" dirty="0" smtClean="0">
              <a:latin typeface="Calibri" pitchFamily="34" charset="0"/>
            </a:endParaRPr>
          </a:p>
        </p:txBody>
      </p:sp>
      <p:sp>
        <p:nvSpPr>
          <p:cNvPr id="32772" name="Text Box 6"/>
          <p:cNvSpPr txBox="1">
            <a:spLocks noChangeArrowheads="1"/>
          </p:cNvSpPr>
          <p:nvPr/>
        </p:nvSpPr>
        <p:spPr bwMode="auto">
          <a:xfrm>
            <a:off x="360363" y="4149080"/>
            <a:ext cx="8783637" cy="1477328"/>
          </a:xfrm>
          <a:prstGeom prst="rect">
            <a:avLst/>
          </a:prstGeom>
          <a:noFill/>
          <a:ln w="9525">
            <a:noFill/>
            <a:miter lim="800000"/>
            <a:headEnd/>
            <a:tailEnd/>
          </a:ln>
        </p:spPr>
        <p:txBody>
          <a:bodyPr wrap="square">
            <a:spAutoFit/>
          </a:bodyPr>
          <a:lstStyle/>
          <a:p>
            <a:pPr>
              <a:spcBef>
                <a:spcPct val="50000"/>
              </a:spcBef>
              <a:buFontTx/>
              <a:buChar char="•"/>
            </a:pPr>
            <a:r>
              <a:rPr lang="en-US" b="0" dirty="0">
                <a:latin typeface="Arial" charset="0"/>
              </a:rPr>
              <a:t> </a:t>
            </a:r>
            <a:r>
              <a:rPr lang="en-US" dirty="0"/>
              <a:t>The calculation of the index was performed only for the fire season, which covers the months from May to October. As far as the reference period is concerned, the models slightly underestimate the index during May and June and overestimate it during the other months</a:t>
            </a:r>
            <a:r>
              <a:rPr lang="en-US" dirty="0" smtClean="0"/>
              <a:t>. The </a:t>
            </a:r>
            <a:r>
              <a:rPr lang="en-US" dirty="0"/>
              <a:t>models are consistent and indicate the highest FWI values during July and August, when indeed most fire events </a:t>
            </a:r>
            <a:r>
              <a:rPr lang="en-US" dirty="0" smtClean="0"/>
              <a:t>occur.</a:t>
            </a:r>
            <a:endParaRPr lang="en-GB" b="0" dirty="0"/>
          </a:p>
        </p:txBody>
      </p:sp>
      <p:pic>
        <p:nvPicPr>
          <p:cNvPr id="8" name="Picture 7"/>
          <p:cNvPicPr/>
          <p:nvPr/>
        </p:nvPicPr>
        <p:blipFill>
          <a:blip r:embed="rId2" cstate="print"/>
          <a:srcRect/>
          <a:stretch>
            <a:fillRect/>
          </a:stretch>
        </p:blipFill>
        <p:spPr bwMode="auto">
          <a:xfrm>
            <a:off x="0" y="1340768"/>
            <a:ext cx="4320000" cy="2160000"/>
          </a:xfrm>
          <a:prstGeom prst="rect">
            <a:avLst/>
          </a:prstGeom>
          <a:noFill/>
        </p:spPr>
      </p:pic>
      <p:pic>
        <p:nvPicPr>
          <p:cNvPr id="9" name="Picture 8"/>
          <p:cNvPicPr/>
          <p:nvPr/>
        </p:nvPicPr>
        <p:blipFill>
          <a:blip r:embed="rId3" cstate="print"/>
          <a:srcRect/>
          <a:stretch>
            <a:fillRect/>
          </a:stretch>
        </p:blipFill>
        <p:spPr bwMode="auto">
          <a:xfrm>
            <a:off x="5187950" y="1556792"/>
            <a:ext cx="3956050" cy="2162175"/>
          </a:xfrm>
          <a:prstGeom prst="rect">
            <a:avLst/>
          </a:prstGeom>
          <a:noFill/>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p:nvPr>
        </p:nvSpPr>
        <p:spPr>
          <a:xfrm>
            <a:off x="457200" y="152400"/>
            <a:ext cx="8229600" cy="684213"/>
          </a:xfrm>
        </p:spPr>
        <p:txBody>
          <a:bodyPr/>
          <a:lstStyle/>
          <a:p>
            <a:pPr eaLnBrk="1" hangingPunct="1"/>
            <a:r>
              <a:rPr lang="en-US" dirty="0" smtClean="0">
                <a:latin typeface="Calibri" pitchFamily="34" charset="0"/>
              </a:rPr>
              <a:t>Statistical downscaling portal evaluation</a:t>
            </a:r>
            <a:endParaRPr lang="en-US" b="1" dirty="0" smtClean="0">
              <a:latin typeface="Calibri" pitchFamily="34" charset="0"/>
            </a:endParaRPr>
          </a:p>
        </p:txBody>
      </p:sp>
      <p:sp>
        <p:nvSpPr>
          <p:cNvPr id="32772" name="Text Box 6"/>
          <p:cNvSpPr txBox="1">
            <a:spLocks noChangeArrowheads="1"/>
          </p:cNvSpPr>
          <p:nvPr/>
        </p:nvSpPr>
        <p:spPr bwMode="auto">
          <a:xfrm>
            <a:off x="0" y="5085184"/>
            <a:ext cx="8783637" cy="646331"/>
          </a:xfrm>
          <a:prstGeom prst="rect">
            <a:avLst/>
          </a:prstGeom>
          <a:noFill/>
          <a:ln w="9525">
            <a:noFill/>
            <a:miter lim="800000"/>
            <a:headEnd/>
            <a:tailEnd/>
          </a:ln>
        </p:spPr>
        <p:txBody>
          <a:bodyPr wrap="square">
            <a:spAutoFit/>
          </a:bodyPr>
          <a:lstStyle/>
          <a:p>
            <a:pPr>
              <a:spcBef>
                <a:spcPct val="50000"/>
              </a:spcBef>
              <a:buFontTx/>
              <a:buChar char="•"/>
            </a:pPr>
            <a:r>
              <a:rPr lang="en-US" b="0" dirty="0">
                <a:latin typeface="Arial" charset="0"/>
              </a:rPr>
              <a:t> </a:t>
            </a:r>
            <a:r>
              <a:rPr lang="en-US" dirty="0" smtClean="0"/>
              <a:t>monthly total precipitation downscaled values and the original ERA-interim data are in good agreement especially from April to October</a:t>
            </a:r>
            <a:endParaRPr lang="en-GB" b="0" dirty="0"/>
          </a:p>
        </p:txBody>
      </p:sp>
      <p:pic>
        <p:nvPicPr>
          <p:cNvPr id="6" name="Picture 5"/>
          <p:cNvPicPr/>
          <p:nvPr/>
        </p:nvPicPr>
        <p:blipFill>
          <a:blip r:embed="rId2" cstate="print"/>
          <a:srcRect/>
          <a:stretch>
            <a:fillRect/>
          </a:stretch>
        </p:blipFill>
        <p:spPr bwMode="auto">
          <a:xfrm>
            <a:off x="0" y="1268760"/>
            <a:ext cx="4589145" cy="2760345"/>
          </a:xfrm>
          <a:prstGeom prst="rect">
            <a:avLst/>
          </a:prstGeom>
          <a:noFill/>
          <a:ln w="9525">
            <a:noFill/>
            <a:miter lim="800000"/>
            <a:headEnd/>
            <a:tailEnd/>
          </a:ln>
        </p:spPr>
      </p:pic>
      <p:pic>
        <p:nvPicPr>
          <p:cNvPr id="7" name="Picture 6"/>
          <p:cNvPicPr/>
          <p:nvPr/>
        </p:nvPicPr>
        <p:blipFill>
          <a:blip r:embed="rId3" cstate="print"/>
          <a:srcRect/>
          <a:stretch>
            <a:fillRect/>
          </a:stretch>
        </p:blipFill>
        <p:spPr bwMode="auto">
          <a:xfrm>
            <a:off x="4554855" y="1340768"/>
            <a:ext cx="4589145" cy="276034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p:nvPr>
        </p:nvSpPr>
        <p:spPr>
          <a:xfrm>
            <a:off x="457200" y="152400"/>
            <a:ext cx="8229600" cy="684213"/>
          </a:xfrm>
        </p:spPr>
        <p:txBody>
          <a:bodyPr/>
          <a:lstStyle/>
          <a:p>
            <a:pPr eaLnBrk="1" hangingPunct="1"/>
            <a:r>
              <a:rPr lang="en-US" dirty="0" smtClean="0">
                <a:latin typeface="Calibri" pitchFamily="34" charset="0"/>
              </a:rPr>
              <a:t>Statistical downscaling portal evaluation</a:t>
            </a:r>
            <a:endParaRPr lang="en-US" b="1" dirty="0" smtClean="0">
              <a:latin typeface="Calibri" pitchFamily="34" charset="0"/>
            </a:endParaRPr>
          </a:p>
        </p:txBody>
      </p:sp>
      <p:sp>
        <p:nvSpPr>
          <p:cNvPr id="32772" name="Text Box 6"/>
          <p:cNvSpPr txBox="1">
            <a:spLocks noChangeArrowheads="1"/>
          </p:cNvSpPr>
          <p:nvPr/>
        </p:nvSpPr>
        <p:spPr bwMode="auto">
          <a:xfrm>
            <a:off x="0" y="5085184"/>
            <a:ext cx="8783637" cy="369332"/>
          </a:xfrm>
          <a:prstGeom prst="rect">
            <a:avLst/>
          </a:prstGeom>
          <a:noFill/>
          <a:ln w="9525">
            <a:noFill/>
            <a:miter lim="800000"/>
            <a:headEnd/>
            <a:tailEnd/>
          </a:ln>
        </p:spPr>
        <p:txBody>
          <a:bodyPr wrap="square">
            <a:spAutoFit/>
          </a:bodyPr>
          <a:lstStyle/>
          <a:p>
            <a:pPr>
              <a:spcBef>
                <a:spcPct val="50000"/>
              </a:spcBef>
              <a:buFontTx/>
              <a:buChar char="•"/>
            </a:pPr>
            <a:r>
              <a:rPr lang="en-US" b="0" dirty="0">
                <a:latin typeface="Arial" charset="0"/>
              </a:rPr>
              <a:t> </a:t>
            </a:r>
            <a:r>
              <a:rPr lang="en-US" dirty="0" smtClean="0"/>
              <a:t>wind speed poorly represented</a:t>
            </a:r>
            <a:endParaRPr lang="en-GB" b="0" dirty="0"/>
          </a:p>
        </p:txBody>
      </p:sp>
      <p:pic>
        <p:nvPicPr>
          <p:cNvPr id="8" name="Picture 7"/>
          <p:cNvPicPr/>
          <p:nvPr/>
        </p:nvPicPr>
        <p:blipFill>
          <a:blip r:embed="rId2" cstate="print"/>
          <a:srcRect/>
          <a:stretch>
            <a:fillRect/>
          </a:stretch>
        </p:blipFill>
        <p:spPr bwMode="auto">
          <a:xfrm>
            <a:off x="0" y="1268760"/>
            <a:ext cx="4589145" cy="2760345"/>
          </a:xfrm>
          <a:prstGeom prst="rect">
            <a:avLst/>
          </a:prstGeom>
          <a:noFill/>
          <a:ln w="9525">
            <a:noFill/>
            <a:miter lim="800000"/>
            <a:headEnd/>
            <a:tailEnd/>
          </a:ln>
        </p:spPr>
      </p:pic>
      <p:pic>
        <p:nvPicPr>
          <p:cNvPr id="9" name="Picture 8"/>
          <p:cNvPicPr/>
          <p:nvPr/>
        </p:nvPicPr>
        <p:blipFill>
          <a:blip r:embed="rId3" cstate="print"/>
          <a:srcRect/>
          <a:stretch>
            <a:fillRect/>
          </a:stretch>
        </p:blipFill>
        <p:spPr bwMode="auto">
          <a:xfrm>
            <a:off x="4554855" y="1340768"/>
            <a:ext cx="4589145" cy="276034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p:nvPr>
        </p:nvSpPr>
        <p:spPr>
          <a:xfrm>
            <a:off x="457200" y="152400"/>
            <a:ext cx="8229600" cy="684213"/>
          </a:xfrm>
        </p:spPr>
        <p:txBody>
          <a:bodyPr/>
          <a:lstStyle/>
          <a:p>
            <a:pPr eaLnBrk="1" hangingPunct="1"/>
            <a:r>
              <a:rPr lang="en-US" dirty="0" smtClean="0">
                <a:latin typeface="Calibri" pitchFamily="34" charset="0"/>
              </a:rPr>
              <a:t>Statistical downscaling portal evaluation</a:t>
            </a:r>
            <a:endParaRPr lang="en-US" b="1" dirty="0" smtClean="0">
              <a:latin typeface="Calibri" pitchFamily="34" charset="0"/>
            </a:endParaRPr>
          </a:p>
        </p:txBody>
      </p:sp>
      <p:sp>
        <p:nvSpPr>
          <p:cNvPr id="32772" name="Text Box 6"/>
          <p:cNvSpPr txBox="1">
            <a:spLocks noChangeArrowheads="1"/>
          </p:cNvSpPr>
          <p:nvPr/>
        </p:nvSpPr>
        <p:spPr bwMode="auto">
          <a:xfrm>
            <a:off x="0" y="4437112"/>
            <a:ext cx="8783637" cy="2169825"/>
          </a:xfrm>
          <a:prstGeom prst="rect">
            <a:avLst/>
          </a:prstGeom>
          <a:noFill/>
          <a:ln w="9525">
            <a:noFill/>
            <a:miter lim="800000"/>
            <a:headEnd/>
            <a:tailEnd/>
          </a:ln>
        </p:spPr>
        <p:txBody>
          <a:bodyPr wrap="square">
            <a:spAutoFit/>
          </a:bodyPr>
          <a:lstStyle/>
          <a:p>
            <a:pPr>
              <a:spcBef>
                <a:spcPct val="50000"/>
              </a:spcBef>
              <a:buFontTx/>
              <a:buChar char="•"/>
            </a:pPr>
            <a:r>
              <a:rPr lang="en-US" b="0" dirty="0">
                <a:latin typeface="Arial" charset="0"/>
              </a:rPr>
              <a:t> </a:t>
            </a:r>
            <a:r>
              <a:rPr lang="en-US" dirty="0" smtClean="0"/>
              <a:t>The index was directly downscaled (FWI_D) and was also calculated by using downscaled meteorological data (FWI_M). These results were compared to the FWI index values calculated from the ERA-Interim data set (FWI-Interim). FWI_D and FWI_M are consistent to the ERA-Interim data. Moreover, FWI_D depicts slightly greater monthly values during the winter and spring while FWI_M depicts greater values during the summer with a slight shift towards the middle of July when compared to the FWI-Interim values.</a:t>
            </a:r>
            <a:endParaRPr lang="en-GB" dirty="0" smtClean="0"/>
          </a:p>
          <a:p>
            <a:pPr>
              <a:spcBef>
                <a:spcPct val="50000"/>
              </a:spcBef>
              <a:buFontTx/>
              <a:buChar char="•"/>
            </a:pPr>
            <a:endParaRPr lang="en-GB" b="0" dirty="0"/>
          </a:p>
        </p:txBody>
      </p:sp>
      <p:pic>
        <p:nvPicPr>
          <p:cNvPr id="6" name="Picture 5"/>
          <p:cNvPicPr/>
          <p:nvPr/>
        </p:nvPicPr>
        <p:blipFill>
          <a:blip r:embed="rId2" cstate="print"/>
          <a:srcRect/>
          <a:stretch>
            <a:fillRect/>
          </a:stretch>
        </p:blipFill>
        <p:spPr bwMode="auto">
          <a:xfrm>
            <a:off x="2051720" y="1268760"/>
            <a:ext cx="4589145" cy="276034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idx="4294967295"/>
          </p:nvPr>
        </p:nvSpPr>
        <p:spPr/>
        <p:txBody>
          <a:bodyPr/>
          <a:lstStyle/>
          <a:p>
            <a:pPr eaLnBrk="1" hangingPunct="1"/>
            <a:r>
              <a:rPr lang="en-US" b="1" smtClean="0">
                <a:latin typeface="Calibri" pitchFamily="34" charset="0"/>
              </a:rPr>
              <a:t>Data used in the study</a:t>
            </a:r>
          </a:p>
        </p:txBody>
      </p:sp>
      <p:sp>
        <p:nvSpPr>
          <p:cNvPr id="10" name="Rounded Rectangle 9"/>
          <p:cNvSpPr/>
          <p:nvPr/>
        </p:nvSpPr>
        <p:spPr>
          <a:xfrm>
            <a:off x="5220072" y="2636912"/>
            <a:ext cx="3237205" cy="288033"/>
          </a:xfrm>
          <a:prstGeom prst="roundRect">
            <a:avLst/>
          </a:prstGeom>
          <a:solidFill>
            <a:srgbClr val="C3D8DB"/>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lgn="l">
              <a:spcBef>
                <a:spcPct val="0"/>
              </a:spcBef>
              <a:defRPr>
                <a:solidFill>
                  <a:schemeClr val="tx1"/>
                </a:solidFill>
                <a:latin typeface="Arial" pitchFamily="34" charset="0"/>
              </a:defRPr>
            </a:lvl1pPr>
            <a:lvl2pPr marL="742950" indent="-285750" algn="l">
              <a:spcBef>
                <a:spcPct val="0"/>
              </a:spcBef>
              <a:defRPr>
                <a:solidFill>
                  <a:schemeClr val="tx1"/>
                </a:solidFill>
                <a:latin typeface="Arial" pitchFamily="34" charset="0"/>
              </a:defRPr>
            </a:lvl2pPr>
            <a:lvl3pPr marL="1143000" indent="-228600" algn="l">
              <a:spcBef>
                <a:spcPct val="0"/>
              </a:spcBef>
              <a:defRPr>
                <a:solidFill>
                  <a:schemeClr val="tx1"/>
                </a:solidFill>
                <a:latin typeface="Arial" pitchFamily="34" charset="0"/>
              </a:defRPr>
            </a:lvl3pPr>
            <a:lvl4pPr marL="1600200" indent="-228600" algn="l">
              <a:spcBef>
                <a:spcPct val="0"/>
              </a:spcBef>
              <a:defRPr>
                <a:solidFill>
                  <a:schemeClr val="tx1"/>
                </a:solidFill>
                <a:latin typeface="Arial" pitchFamily="34" charset="0"/>
              </a:defRPr>
            </a:lvl4pPr>
            <a:lvl5pPr marL="2057400" indent="-228600" algn="l">
              <a:spcBef>
                <a:spcPct val="0"/>
              </a:spcBef>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spcBef>
                <a:spcPct val="50000"/>
              </a:spcBef>
              <a:defRPr/>
            </a:pPr>
            <a:r>
              <a:rPr lang="en-US" sz="2000" smtClean="0">
                <a:latin typeface="Calibri" pitchFamily="34" charset="0"/>
              </a:rPr>
              <a:t>Data</a:t>
            </a:r>
          </a:p>
        </p:txBody>
      </p:sp>
      <p:sp>
        <p:nvSpPr>
          <p:cNvPr id="11" name="Rounded Rectangle 10"/>
          <p:cNvSpPr/>
          <p:nvPr/>
        </p:nvSpPr>
        <p:spPr>
          <a:xfrm>
            <a:off x="5220072" y="1628800"/>
            <a:ext cx="3237199" cy="432048"/>
          </a:xfrm>
          <a:prstGeom prst="roundRect">
            <a:avLst/>
          </a:prstGeom>
          <a:solidFill>
            <a:srgbClr val="C3D8DB"/>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lgn="l">
              <a:spcBef>
                <a:spcPct val="0"/>
              </a:spcBef>
              <a:defRPr>
                <a:solidFill>
                  <a:schemeClr val="tx1"/>
                </a:solidFill>
                <a:latin typeface="Arial" pitchFamily="34" charset="0"/>
              </a:defRPr>
            </a:lvl1pPr>
            <a:lvl2pPr marL="742950" indent="-285750" algn="l">
              <a:spcBef>
                <a:spcPct val="0"/>
              </a:spcBef>
              <a:defRPr>
                <a:solidFill>
                  <a:schemeClr val="tx1"/>
                </a:solidFill>
                <a:latin typeface="Arial" pitchFamily="34" charset="0"/>
              </a:defRPr>
            </a:lvl2pPr>
            <a:lvl3pPr marL="1143000" indent="-228600" algn="l">
              <a:spcBef>
                <a:spcPct val="0"/>
              </a:spcBef>
              <a:defRPr>
                <a:solidFill>
                  <a:schemeClr val="tx1"/>
                </a:solidFill>
                <a:latin typeface="Arial" pitchFamily="34" charset="0"/>
              </a:defRPr>
            </a:lvl3pPr>
            <a:lvl4pPr marL="1600200" indent="-228600" algn="l">
              <a:spcBef>
                <a:spcPct val="0"/>
              </a:spcBef>
              <a:defRPr>
                <a:solidFill>
                  <a:schemeClr val="tx1"/>
                </a:solidFill>
                <a:latin typeface="Arial" pitchFamily="34" charset="0"/>
              </a:defRPr>
            </a:lvl4pPr>
            <a:lvl5pPr marL="2057400" indent="-228600" algn="l">
              <a:spcBef>
                <a:spcPct val="0"/>
              </a:spcBef>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spcBef>
                <a:spcPct val="50000"/>
              </a:spcBef>
              <a:defRPr/>
            </a:pPr>
            <a:r>
              <a:rPr lang="en-US" sz="2000" dirty="0" smtClean="0">
                <a:latin typeface="Calibri" pitchFamily="34" charset="0"/>
              </a:rPr>
              <a:t>Study Area: </a:t>
            </a:r>
            <a:r>
              <a:rPr lang="en-US" dirty="0" smtClean="0">
                <a:latin typeface="Calibri" pitchFamily="34" charset="0"/>
              </a:rPr>
              <a:t>Greece</a:t>
            </a:r>
          </a:p>
        </p:txBody>
      </p:sp>
      <p:sp>
        <p:nvSpPr>
          <p:cNvPr id="12" name="Rounded Rectangle 11"/>
          <p:cNvSpPr/>
          <p:nvPr/>
        </p:nvSpPr>
        <p:spPr>
          <a:xfrm>
            <a:off x="5220072" y="2204864"/>
            <a:ext cx="3237199" cy="288032"/>
          </a:xfrm>
          <a:prstGeom prst="roundRect">
            <a:avLst/>
          </a:prstGeom>
          <a:solidFill>
            <a:srgbClr val="C3D8DB"/>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lgn="l">
              <a:spcBef>
                <a:spcPct val="0"/>
              </a:spcBef>
              <a:defRPr>
                <a:solidFill>
                  <a:schemeClr val="tx1"/>
                </a:solidFill>
                <a:latin typeface="Arial" pitchFamily="34" charset="0"/>
              </a:defRPr>
            </a:lvl1pPr>
            <a:lvl2pPr marL="742950" indent="-285750" algn="l">
              <a:spcBef>
                <a:spcPct val="0"/>
              </a:spcBef>
              <a:defRPr>
                <a:solidFill>
                  <a:schemeClr val="tx1"/>
                </a:solidFill>
                <a:latin typeface="Arial" pitchFamily="34" charset="0"/>
              </a:defRPr>
            </a:lvl2pPr>
            <a:lvl3pPr marL="1143000" indent="-228600" algn="l">
              <a:spcBef>
                <a:spcPct val="0"/>
              </a:spcBef>
              <a:defRPr>
                <a:solidFill>
                  <a:schemeClr val="tx1"/>
                </a:solidFill>
                <a:latin typeface="Arial" pitchFamily="34" charset="0"/>
              </a:defRPr>
            </a:lvl3pPr>
            <a:lvl4pPr marL="1600200" indent="-228600" algn="l">
              <a:spcBef>
                <a:spcPct val="0"/>
              </a:spcBef>
              <a:defRPr>
                <a:solidFill>
                  <a:schemeClr val="tx1"/>
                </a:solidFill>
                <a:latin typeface="Arial" pitchFamily="34" charset="0"/>
              </a:defRPr>
            </a:lvl4pPr>
            <a:lvl5pPr marL="2057400" indent="-228600" algn="l">
              <a:spcBef>
                <a:spcPct val="0"/>
              </a:spcBef>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spcBef>
                <a:spcPct val="50000"/>
              </a:spcBef>
              <a:defRPr/>
            </a:pPr>
            <a:r>
              <a:rPr lang="en-US" sz="2000" dirty="0" smtClean="0">
                <a:latin typeface="Calibri" pitchFamily="34" charset="0"/>
              </a:rPr>
              <a:t>Study Period: </a:t>
            </a:r>
            <a:r>
              <a:rPr lang="el-GR" dirty="0" smtClean="0">
                <a:latin typeface="Calibri" pitchFamily="34" charset="0"/>
              </a:rPr>
              <a:t>19</a:t>
            </a:r>
            <a:r>
              <a:rPr lang="en-US" dirty="0" smtClean="0">
                <a:latin typeface="Calibri" pitchFamily="34" charset="0"/>
              </a:rPr>
              <a:t>83</a:t>
            </a:r>
            <a:r>
              <a:rPr lang="el-GR" dirty="0" smtClean="0">
                <a:latin typeface="Calibri" pitchFamily="34" charset="0"/>
              </a:rPr>
              <a:t> - 1997</a:t>
            </a:r>
            <a:endParaRPr lang="en-US" dirty="0" smtClean="0">
              <a:latin typeface="Calibri" pitchFamily="34" charset="0"/>
            </a:endParaRPr>
          </a:p>
        </p:txBody>
      </p:sp>
      <p:sp>
        <p:nvSpPr>
          <p:cNvPr id="14" name="Rounded Rectangle 13"/>
          <p:cNvSpPr/>
          <p:nvPr/>
        </p:nvSpPr>
        <p:spPr>
          <a:xfrm>
            <a:off x="6948264" y="3068960"/>
            <a:ext cx="1584177" cy="2160241"/>
          </a:xfrm>
          <a:prstGeom prst="roundRect">
            <a:avLst/>
          </a:prstGeom>
          <a:solidFill>
            <a:srgbClr val="C3D8DB"/>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lgn="l">
              <a:spcBef>
                <a:spcPct val="0"/>
              </a:spcBef>
              <a:defRPr>
                <a:solidFill>
                  <a:schemeClr val="tx1"/>
                </a:solidFill>
                <a:latin typeface="Arial" pitchFamily="34" charset="0"/>
              </a:defRPr>
            </a:lvl1pPr>
            <a:lvl2pPr marL="742950" indent="-285750" algn="l">
              <a:spcBef>
                <a:spcPct val="0"/>
              </a:spcBef>
              <a:defRPr>
                <a:solidFill>
                  <a:schemeClr val="tx1"/>
                </a:solidFill>
                <a:latin typeface="Arial" pitchFamily="34" charset="0"/>
              </a:defRPr>
            </a:lvl2pPr>
            <a:lvl3pPr marL="1143000" indent="-228600" algn="l">
              <a:spcBef>
                <a:spcPct val="0"/>
              </a:spcBef>
              <a:defRPr>
                <a:solidFill>
                  <a:schemeClr val="tx1"/>
                </a:solidFill>
                <a:latin typeface="Arial" pitchFamily="34" charset="0"/>
              </a:defRPr>
            </a:lvl3pPr>
            <a:lvl4pPr marL="1600200" indent="-228600" algn="l">
              <a:spcBef>
                <a:spcPct val="0"/>
              </a:spcBef>
              <a:defRPr>
                <a:solidFill>
                  <a:schemeClr val="tx1"/>
                </a:solidFill>
                <a:latin typeface="Arial" pitchFamily="34" charset="0"/>
              </a:defRPr>
            </a:lvl4pPr>
            <a:lvl5pPr marL="2057400" indent="-228600" algn="l">
              <a:spcBef>
                <a:spcPct val="0"/>
              </a:spcBef>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a:spcBef>
                <a:spcPct val="50000"/>
              </a:spcBef>
              <a:defRPr/>
            </a:pPr>
            <a:r>
              <a:rPr lang="en-US" sz="1500" dirty="0" smtClean="0">
                <a:latin typeface="Calibri" pitchFamily="34" charset="0"/>
              </a:rPr>
              <a:t>Forest Fire Data</a:t>
            </a:r>
            <a:endParaRPr lang="el-GR" sz="1500" dirty="0" smtClean="0">
              <a:latin typeface="Calibri" pitchFamily="34" charset="0"/>
            </a:endParaRPr>
          </a:p>
          <a:p>
            <a:pPr>
              <a:spcBef>
                <a:spcPct val="50000"/>
              </a:spcBef>
              <a:defRPr/>
            </a:pPr>
            <a:r>
              <a:rPr lang="en-US" sz="1500" dirty="0" smtClean="0">
                <a:latin typeface="Calibri" pitchFamily="34" charset="0"/>
              </a:rPr>
              <a:t>Forest Special Secretariat of the Ministry of Environment, Energy &amp; Climate Change</a:t>
            </a:r>
          </a:p>
        </p:txBody>
      </p:sp>
      <p:sp>
        <p:nvSpPr>
          <p:cNvPr id="15" name="Rounded Rectangle 14"/>
          <p:cNvSpPr/>
          <p:nvPr/>
        </p:nvSpPr>
        <p:spPr>
          <a:xfrm>
            <a:off x="5220072" y="3068960"/>
            <a:ext cx="1582601" cy="2160241"/>
          </a:xfrm>
          <a:prstGeom prst="roundRect">
            <a:avLst/>
          </a:prstGeom>
          <a:solidFill>
            <a:srgbClr val="C3D8DB"/>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lIns="0" tIns="36000" rIns="0" bIns="36000" anchor="ctr"/>
          <a:lstStyle>
            <a:lvl1pPr algn="l">
              <a:spcBef>
                <a:spcPct val="0"/>
              </a:spcBef>
              <a:defRPr>
                <a:solidFill>
                  <a:schemeClr val="tx1"/>
                </a:solidFill>
                <a:latin typeface="Arial" pitchFamily="34" charset="0"/>
              </a:defRPr>
            </a:lvl1pPr>
            <a:lvl2pPr marL="742950" indent="-285750" algn="l">
              <a:spcBef>
                <a:spcPct val="0"/>
              </a:spcBef>
              <a:defRPr>
                <a:solidFill>
                  <a:schemeClr val="tx1"/>
                </a:solidFill>
                <a:latin typeface="Arial" pitchFamily="34" charset="0"/>
              </a:defRPr>
            </a:lvl2pPr>
            <a:lvl3pPr marL="1143000" indent="-228600" algn="l">
              <a:spcBef>
                <a:spcPct val="0"/>
              </a:spcBef>
              <a:defRPr>
                <a:solidFill>
                  <a:schemeClr val="tx1"/>
                </a:solidFill>
                <a:latin typeface="Arial" pitchFamily="34" charset="0"/>
              </a:defRPr>
            </a:lvl3pPr>
            <a:lvl4pPr marL="1600200" indent="-228600" algn="l">
              <a:spcBef>
                <a:spcPct val="0"/>
              </a:spcBef>
              <a:defRPr>
                <a:solidFill>
                  <a:schemeClr val="tx1"/>
                </a:solidFill>
                <a:latin typeface="Arial" pitchFamily="34" charset="0"/>
              </a:defRPr>
            </a:lvl4pPr>
            <a:lvl5pPr marL="2057400" indent="-228600" algn="l">
              <a:spcBef>
                <a:spcPct val="0"/>
              </a:spcBef>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spcBef>
                <a:spcPts val="600"/>
              </a:spcBef>
              <a:defRPr/>
            </a:pPr>
            <a:endParaRPr lang="en-US" sz="1600" dirty="0" smtClean="0">
              <a:latin typeface="Gill Sans MT" pitchFamily="34" charset="0"/>
            </a:endParaRPr>
          </a:p>
          <a:p>
            <a:pPr algn="ctr">
              <a:spcBef>
                <a:spcPts val="600"/>
              </a:spcBef>
              <a:defRPr/>
            </a:pPr>
            <a:r>
              <a:rPr lang="en-US" sz="1500" dirty="0" smtClean="0">
                <a:latin typeface="Calibri" pitchFamily="34" charset="0"/>
              </a:rPr>
              <a:t>Mean Daily Values of Meteorological Parameters</a:t>
            </a:r>
          </a:p>
          <a:p>
            <a:pPr algn="ctr">
              <a:spcBef>
                <a:spcPts val="600"/>
              </a:spcBef>
              <a:defRPr/>
            </a:pPr>
            <a:r>
              <a:rPr lang="en-US" sz="1500" dirty="0" smtClean="0">
                <a:latin typeface="Calibri" pitchFamily="34" charset="0"/>
              </a:rPr>
              <a:t>Hellenic National Meteorological Service</a:t>
            </a:r>
          </a:p>
          <a:p>
            <a:pPr>
              <a:defRPr/>
            </a:pPr>
            <a:r>
              <a:rPr lang="el-GR" altLang="zh-CN" sz="1600" dirty="0" smtClean="0">
                <a:latin typeface="Calibri" pitchFamily="34" charset="0"/>
                <a:cs typeface="华文新魏"/>
              </a:rPr>
              <a:t/>
            </a:r>
            <a:br>
              <a:rPr lang="el-GR" altLang="zh-CN" sz="1600" dirty="0" smtClean="0">
                <a:latin typeface="Calibri" pitchFamily="34" charset="0"/>
                <a:cs typeface="华文新魏"/>
              </a:rPr>
            </a:br>
            <a:endParaRPr lang="en-US" sz="1200" dirty="0" smtClean="0">
              <a:latin typeface="Gill Sans MT" pitchFamily="34" charset="0"/>
            </a:endParaRPr>
          </a:p>
        </p:txBody>
      </p:sp>
      <p:pic>
        <p:nvPicPr>
          <p:cNvPr id="20500" name="Picture 20"/>
          <p:cNvPicPr>
            <a:picLocks noChangeAspect="1" noChangeArrowheads="1"/>
          </p:cNvPicPr>
          <p:nvPr/>
        </p:nvPicPr>
        <p:blipFill>
          <a:blip r:embed="rId2" cstate="print"/>
          <a:srcRect/>
          <a:stretch>
            <a:fillRect/>
          </a:stretch>
        </p:blipFill>
        <p:spPr bwMode="auto">
          <a:xfrm>
            <a:off x="0" y="1124744"/>
            <a:ext cx="4860032" cy="516289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p:cNvSpPr>
          <p:nvPr>
            <p:ph type="title"/>
          </p:nvPr>
        </p:nvSpPr>
        <p:spPr/>
        <p:txBody>
          <a:bodyPr/>
          <a:lstStyle/>
          <a:p>
            <a:pPr eaLnBrk="1" hangingPunct="1"/>
            <a:r>
              <a:rPr lang="en-US" b="1" smtClean="0">
                <a:latin typeface="Calibri" pitchFamily="34" charset="0"/>
              </a:rPr>
              <a:t>Canadian Forest Fire Index (FWI)</a:t>
            </a:r>
          </a:p>
        </p:txBody>
      </p:sp>
      <p:sp>
        <p:nvSpPr>
          <p:cNvPr id="25602" name="Text Box 4"/>
          <p:cNvSpPr txBox="1">
            <a:spLocks noChangeArrowheads="1"/>
          </p:cNvSpPr>
          <p:nvPr/>
        </p:nvSpPr>
        <p:spPr bwMode="auto">
          <a:xfrm>
            <a:off x="323850" y="1341438"/>
            <a:ext cx="8567738" cy="4511675"/>
          </a:xfrm>
          <a:prstGeom prst="rect">
            <a:avLst/>
          </a:prstGeom>
          <a:noFill/>
          <a:ln w="9525" algn="ctr">
            <a:noFill/>
            <a:miter lim="800000"/>
            <a:headEnd/>
            <a:tailEnd/>
          </a:ln>
        </p:spPr>
        <p:txBody>
          <a:bodyPr>
            <a:spAutoFit/>
          </a:bodyPr>
          <a:lstStyle/>
          <a:p>
            <a:pPr indent="19050">
              <a:spcBef>
                <a:spcPct val="50000"/>
              </a:spcBef>
              <a:buFontTx/>
              <a:buChar char="•"/>
            </a:pPr>
            <a:r>
              <a:rPr lang="en-GB" sz="2000"/>
              <a:t> daily meteorological-based</a:t>
            </a:r>
            <a:r>
              <a:rPr lang="en-GB" sz="2000" b="0"/>
              <a:t> index used worldwide to estimate fire danger in a generalized fuel type</a:t>
            </a:r>
          </a:p>
          <a:p>
            <a:pPr indent="19050">
              <a:spcBef>
                <a:spcPct val="50000"/>
              </a:spcBef>
              <a:buFontTx/>
              <a:buChar char="•"/>
            </a:pPr>
            <a:r>
              <a:rPr lang="en-GB" sz="2000" b="0"/>
              <a:t> </a:t>
            </a:r>
            <a:r>
              <a:rPr lang="en-GB" sz="2000"/>
              <a:t>6 standard components</a:t>
            </a:r>
            <a:r>
              <a:rPr lang="en-GB" sz="2000" b="0"/>
              <a:t> each measuring a different aspect of fire danger:</a:t>
            </a:r>
          </a:p>
          <a:p>
            <a:pPr marL="903288" lvl="1" indent="-342900">
              <a:spcBef>
                <a:spcPct val="50000"/>
              </a:spcBef>
              <a:buFont typeface="Wingdings" pitchFamily="2" charset="2"/>
              <a:buChar char="Ø"/>
            </a:pPr>
            <a:r>
              <a:rPr lang="en-GB" sz="2000" b="0"/>
              <a:t>Fuel moisture codes following daily changes in the moisture contents of three classes of forest fuel with different drying rates </a:t>
            </a:r>
          </a:p>
          <a:p>
            <a:pPr marL="903288" lvl="1" indent="-342900">
              <a:spcBef>
                <a:spcPct val="50000"/>
              </a:spcBef>
              <a:buFont typeface="Wingdings" pitchFamily="2" charset="2"/>
              <a:buChar char="Ø"/>
            </a:pPr>
            <a:r>
              <a:rPr lang="en-GB" sz="2000" b="0"/>
              <a:t>Fire behaviour indices representing the rate of spread, fuel weight consumed and fire intensity</a:t>
            </a:r>
          </a:p>
          <a:p>
            <a:pPr indent="19050">
              <a:spcBef>
                <a:spcPct val="50000"/>
              </a:spcBef>
              <a:buFontTx/>
              <a:buChar char="•"/>
            </a:pPr>
            <a:r>
              <a:rPr lang="en-GB" sz="2000" b="0"/>
              <a:t> FWI components depend on daily noon measurements of </a:t>
            </a:r>
            <a:r>
              <a:rPr lang="en-GB" sz="2000"/>
              <a:t>dry-bulb temperature</a:t>
            </a:r>
            <a:r>
              <a:rPr lang="en-GB" sz="2000" b="0"/>
              <a:t>, </a:t>
            </a:r>
            <a:r>
              <a:rPr lang="en-GB" sz="2000"/>
              <a:t>air relative humidity</a:t>
            </a:r>
            <a:r>
              <a:rPr lang="en-GB" sz="2000" b="0"/>
              <a:t>, </a:t>
            </a:r>
            <a:r>
              <a:rPr lang="en-GB" sz="2000"/>
              <a:t>10m wind speed</a:t>
            </a:r>
            <a:r>
              <a:rPr lang="en-GB" sz="2000" b="0"/>
              <a:t> and </a:t>
            </a:r>
            <a:r>
              <a:rPr lang="en-GB" sz="2000"/>
              <a:t>24 h accumulated precipitation</a:t>
            </a:r>
            <a:r>
              <a:rPr lang="en-US" sz="2000"/>
              <a:t> </a:t>
            </a:r>
          </a:p>
          <a:p>
            <a:pPr indent="19050">
              <a:spcBef>
                <a:spcPct val="50000"/>
              </a:spcBef>
              <a:buFontTx/>
              <a:buChar char="•"/>
            </a:pPr>
            <a:r>
              <a:rPr lang="en-US" sz="2000"/>
              <a:t> </a:t>
            </a:r>
            <a:r>
              <a:rPr lang="en-US" sz="2000" b="0"/>
              <a:t>The index is divided into categories, defined by sensitivity studies tailored to the region of interest </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p:nvPr>
        </p:nvSpPr>
        <p:spPr/>
        <p:txBody>
          <a:bodyPr/>
          <a:lstStyle/>
          <a:p>
            <a:pPr eaLnBrk="1" hangingPunct="1"/>
            <a:r>
              <a:rPr lang="en-US" b="1" dirty="0" smtClean="0">
                <a:latin typeface="Calibri" pitchFamily="34" charset="0"/>
              </a:rPr>
              <a:t>FWI threshold estimation</a:t>
            </a:r>
          </a:p>
        </p:txBody>
      </p:sp>
      <p:pic>
        <p:nvPicPr>
          <p:cNvPr id="26626" name="Picture 9"/>
          <p:cNvPicPr>
            <a:picLocks noChangeAspect="1" noChangeArrowheads="1"/>
          </p:cNvPicPr>
          <p:nvPr/>
        </p:nvPicPr>
        <p:blipFill>
          <a:blip r:embed="rId2" cstate="print"/>
          <a:srcRect/>
          <a:stretch>
            <a:fillRect/>
          </a:stretch>
        </p:blipFill>
        <p:spPr bwMode="auto">
          <a:xfrm>
            <a:off x="34925" y="1293813"/>
            <a:ext cx="3959225" cy="2376487"/>
          </a:xfrm>
          <a:prstGeom prst="rect">
            <a:avLst/>
          </a:prstGeom>
          <a:noFill/>
          <a:ln w="9525">
            <a:noFill/>
            <a:miter lim="800000"/>
            <a:headEnd/>
            <a:tailEnd/>
          </a:ln>
        </p:spPr>
      </p:pic>
      <p:pic>
        <p:nvPicPr>
          <p:cNvPr id="26627" name="Picture 10"/>
          <p:cNvPicPr>
            <a:picLocks noChangeAspect="1" noChangeArrowheads="1"/>
          </p:cNvPicPr>
          <p:nvPr/>
        </p:nvPicPr>
        <p:blipFill>
          <a:blip r:embed="rId3" cstate="print"/>
          <a:srcRect/>
          <a:stretch>
            <a:fillRect/>
          </a:stretch>
        </p:blipFill>
        <p:spPr bwMode="auto">
          <a:xfrm>
            <a:off x="49213" y="3860800"/>
            <a:ext cx="3959225" cy="2378075"/>
          </a:xfrm>
          <a:prstGeom prst="rect">
            <a:avLst/>
          </a:prstGeom>
          <a:noFill/>
          <a:ln w="9525">
            <a:noFill/>
            <a:miter lim="800000"/>
            <a:headEnd/>
            <a:tailEnd/>
          </a:ln>
        </p:spPr>
      </p:pic>
      <p:sp>
        <p:nvSpPr>
          <p:cNvPr id="26628" name="Text Box 13"/>
          <p:cNvSpPr txBox="1">
            <a:spLocks noChangeArrowheads="1"/>
          </p:cNvSpPr>
          <p:nvPr/>
        </p:nvSpPr>
        <p:spPr bwMode="auto">
          <a:xfrm>
            <a:off x="4067175" y="1344613"/>
            <a:ext cx="4967288" cy="1887537"/>
          </a:xfrm>
          <a:prstGeom prst="rect">
            <a:avLst/>
          </a:prstGeom>
          <a:noFill/>
          <a:ln w="9525" cap="rnd">
            <a:solidFill>
              <a:schemeClr val="tx1"/>
            </a:solidFill>
            <a:prstDash val="sysDot"/>
            <a:miter lim="800000"/>
            <a:headEnd/>
            <a:tailEnd/>
          </a:ln>
        </p:spPr>
        <p:txBody>
          <a:bodyPr>
            <a:spAutoFit/>
          </a:bodyPr>
          <a:lstStyle/>
          <a:p>
            <a:pPr>
              <a:spcBef>
                <a:spcPct val="50000"/>
              </a:spcBef>
              <a:buFontTx/>
              <a:buChar char="•"/>
            </a:pPr>
            <a:r>
              <a:rPr lang="en-US" b="0" dirty="0">
                <a:latin typeface="Arial" charset="0"/>
              </a:rPr>
              <a:t> </a:t>
            </a:r>
            <a:r>
              <a:rPr lang="en-GB" b="0" dirty="0"/>
              <a:t>The index was classified in categories of bin with size 1 and the average value of the number of fires that occurred at each category was calculated for each </a:t>
            </a:r>
            <a:r>
              <a:rPr lang="en-GB" b="0" dirty="0" smtClean="0"/>
              <a:t>station</a:t>
            </a:r>
            <a:endParaRPr lang="en-GB" b="0" dirty="0"/>
          </a:p>
          <a:p>
            <a:pPr>
              <a:spcBef>
                <a:spcPct val="50000"/>
              </a:spcBef>
              <a:buFontTx/>
              <a:buChar char="•"/>
            </a:pPr>
            <a:r>
              <a:rPr lang="en-GB" b="0" dirty="0"/>
              <a:t> The best estimated polynomial fit was applied on the data</a:t>
            </a:r>
            <a:endParaRPr lang="en-US" b="0" dirty="0"/>
          </a:p>
        </p:txBody>
      </p:sp>
      <p:sp>
        <p:nvSpPr>
          <p:cNvPr id="26629" name="Text Box 14"/>
          <p:cNvSpPr txBox="1">
            <a:spLocks noChangeArrowheads="1"/>
          </p:cNvSpPr>
          <p:nvPr/>
        </p:nvSpPr>
        <p:spPr bwMode="auto">
          <a:xfrm>
            <a:off x="4103688" y="3448050"/>
            <a:ext cx="5040312" cy="2835275"/>
          </a:xfrm>
          <a:prstGeom prst="rect">
            <a:avLst/>
          </a:prstGeom>
          <a:noFill/>
          <a:ln w="9525">
            <a:noFill/>
            <a:miter lim="800000"/>
            <a:headEnd/>
            <a:tailEnd/>
          </a:ln>
        </p:spPr>
        <p:txBody>
          <a:bodyPr>
            <a:spAutoFit/>
          </a:bodyPr>
          <a:lstStyle/>
          <a:p>
            <a:pPr>
              <a:spcBef>
                <a:spcPct val="50000"/>
              </a:spcBef>
              <a:buFontTx/>
              <a:buChar char="•"/>
            </a:pPr>
            <a:r>
              <a:rPr lang="en-US" b="0">
                <a:latin typeface="Arial" charset="0"/>
              </a:rPr>
              <a:t> </a:t>
            </a:r>
            <a:r>
              <a:rPr lang="en-US" sz="2000" b="0"/>
              <a:t>A pattern seems to emerge from the results analysis which classifies the domain into </a:t>
            </a:r>
            <a:r>
              <a:rPr lang="en-US" sz="2000" b="0" u="sng"/>
              <a:t>two distinct areas</a:t>
            </a:r>
            <a:r>
              <a:rPr lang="en-US" sz="2000" b="0"/>
              <a:t> of different fire behaviour</a:t>
            </a:r>
          </a:p>
          <a:p>
            <a:pPr>
              <a:spcBef>
                <a:spcPct val="50000"/>
              </a:spcBef>
              <a:buFontTx/>
              <a:buChar char="•"/>
            </a:pPr>
            <a:r>
              <a:rPr lang="en-US" sz="2000" b="0"/>
              <a:t> In </a:t>
            </a:r>
            <a:r>
              <a:rPr lang="en-US" sz="2000"/>
              <a:t>Eastern Continental Greece (ECG) </a:t>
            </a:r>
            <a:r>
              <a:rPr lang="en-US" sz="2000" b="0"/>
              <a:t>one fire per day </a:t>
            </a:r>
            <a:r>
              <a:rPr lang="en-US" sz="2000" u="sng"/>
              <a:t>(extreme fire risk)</a:t>
            </a:r>
            <a:r>
              <a:rPr lang="en-US" sz="2000" b="0"/>
              <a:t> occurs when </a:t>
            </a:r>
            <a:r>
              <a:rPr lang="en-US" sz="2000" b="0">
                <a:solidFill>
                  <a:srgbClr val="FF0000"/>
                </a:solidFill>
              </a:rPr>
              <a:t>FWI=30</a:t>
            </a:r>
            <a:r>
              <a:rPr lang="en-US" sz="2000" b="0"/>
              <a:t> </a:t>
            </a:r>
          </a:p>
          <a:p>
            <a:pPr>
              <a:spcBef>
                <a:spcPct val="50000"/>
              </a:spcBef>
              <a:buFontTx/>
              <a:buChar char="•"/>
            </a:pPr>
            <a:r>
              <a:rPr lang="en-US" sz="2000" b="0"/>
              <a:t>In </a:t>
            </a:r>
            <a:r>
              <a:rPr lang="en-US" sz="2000"/>
              <a:t>Western Continental Greece</a:t>
            </a:r>
            <a:r>
              <a:rPr lang="en-US" sz="2000" b="0"/>
              <a:t> </a:t>
            </a:r>
            <a:r>
              <a:rPr lang="en-US" sz="2000"/>
              <a:t>(WCG) </a:t>
            </a:r>
            <a:r>
              <a:rPr lang="en-US" sz="2000" b="0"/>
              <a:t>one fire per day occurs when </a:t>
            </a:r>
            <a:r>
              <a:rPr lang="en-US" sz="2000" b="0">
                <a:solidFill>
                  <a:srgbClr val="FF0000"/>
                </a:solidFill>
              </a:rPr>
              <a:t>FWI=15</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p:nvPr>
        </p:nvSpPr>
        <p:spPr/>
        <p:txBody>
          <a:bodyPr/>
          <a:lstStyle/>
          <a:p>
            <a:pPr eaLnBrk="1" hangingPunct="1"/>
            <a:r>
              <a:rPr lang="en-US" b="1" dirty="0" smtClean="0">
                <a:latin typeface="Calibri" pitchFamily="34" charset="0"/>
              </a:rPr>
              <a:t>FWI threshold estimation</a:t>
            </a:r>
          </a:p>
        </p:txBody>
      </p:sp>
      <p:pic>
        <p:nvPicPr>
          <p:cNvPr id="27650" name="Picture 5"/>
          <p:cNvPicPr>
            <a:picLocks noChangeAspect="1" noChangeArrowheads="1"/>
          </p:cNvPicPr>
          <p:nvPr/>
        </p:nvPicPr>
        <p:blipFill>
          <a:blip r:embed="rId2" cstate="print"/>
          <a:srcRect/>
          <a:stretch>
            <a:fillRect/>
          </a:stretch>
        </p:blipFill>
        <p:spPr bwMode="auto">
          <a:xfrm>
            <a:off x="325438" y="1268413"/>
            <a:ext cx="3959225" cy="2359025"/>
          </a:xfrm>
          <a:prstGeom prst="rect">
            <a:avLst/>
          </a:prstGeom>
          <a:noFill/>
          <a:ln w="9525">
            <a:noFill/>
            <a:miter lim="800000"/>
            <a:headEnd/>
            <a:tailEnd/>
          </a:ln>
        </p:spPr>
      </p:pic>
      <p:sp>
        <p:nvSpPr>
          <p:cNvPr id="27651" name="Text Box 6"/>
          <p:cNvSpPr txBox="1">
            <a:spLocks noChangeArrowheads="1"/>
          </p:cNvSpPr>
          <p:nvPr/>
        </p:nvSpPr>
        <p:spPr bwMode="auto">
          <a:xfrm>
            <a:off x="250825" y="4005263"/>
            <a:ext cx="8712200" cy="2225675"/>
          </a:xfrm>
          <a:prstGeom prst="rect">
            <a:avLst/>
          </a:prstGeom>
          <a:noFill/>
          <a:ln w="9525">
            <a:noFill/>
            <a:miter lim="800000"/>
            <a:headEnd/>
            <a:tailEnd/>
          </a:ln>
        </p:spPr>
        <p:txBody>
          <a:bodyPr>
            <a:spAutoFit/>
          </a:bodyPr>
          <a:lstStyle/>
          <a:p>
            <a:pPr>
              <a:spcBef>
                <a:spcPct val="50000"/>
              </a:spcBef>
            </a:pPr>
            <a:r>
              <a:rPr lang="en-US" sz="2000" b="0"/>
              <a:t>The distinct behaviour can be attributed to the different meteorological regimes prevalent in each of the three regions:</a:t>
            </a:r>
          </a:p>
          <a:p>
            <a:pPr marL="742950" lvl="1" indent="-285750">
              <a:spcBef>
                <a:spcPct val="50000"/>
              </a:spcBef>
              <a:buFontTx/>
              <a:buChar char="•"/>
            </a:pPr>
            <a:r>
              <a:rPr lang="en-US" sz="2000"/>
              <a:t>WCG</a:t>
            </a:r>
            <a:r>
              <a:rPr lang="en-US" sz="2000" b="0"/>
              <a:t> is characterized by </a:t>
            </a:r>
            <a:r>
              <a:rPr lang="en-US" sz="2000"/>
              <a:t>high</a:t>
            </a:r>
            <a:r>
              <a:rPr lang="en-US" sz="2000" b="0"/>
              <a:t> </a:t>
            </a:r>
            <a:r>
              <a:rPr lang="en-US" sz="2000"/>
              <a:t>precipitation amounts</a:t>
            </a:r>
            <a:r>
              <a:rPr lang="en-US" sz="2000" b="0"/>
              <a:t> (resulting in higher fuel moisture content)</a:t>
            </a:r>
          </a:p>
          <a:p>
            <a:pPr marL="742950" lvl="1" indent="-285750">
              <a:spcBef>
                <a:spcPct val="50000"/>
              </a:spcBef>
              <a:buFontTx/>
              <a:buChar char="•"/>
            </a:pPr>
            <a:r>
              <a:rPr lang="en-US" sz="2000" b="0"/>
              <a:t> in </a:t>
            </a:r>
            <a:r>
              <a:rPr lang="en-US" sz="2000"/>
              <a:t>ECG</a:t>
            </a:r>
            <a:r>
              <a:rPr lang="en-US" sz="2000" b="0"/>
              <a:t> and </a:t>
            </a:r>
            <a:r>
              <a:rPr lang="en-US" sz="2000"/>
              <a:t>Crete</a:t>
            </a:r>
            <a:r>
              <a:rPr lang="en-US" sz="2000" b="0"/>
              <a:t>, precipitation amounts are substantially lower and </a:t>
            </a:r>
            <a:r>
              <a:rPr lang="en-US" sz="2000"/>
              <a:t>dry northern winds</a:t>
            </a:r>
            <a:r>
              <a:rPr lang="en-US" sz="2000" b="0"/>
              <a:t> mostly prevail during the warm period of the year</a:t>
            </a:r>
          </a:p>
        </p:txBody>
      </p:sp>
      <p:sp>
        <p:nvSpPr>
          <p:cNvPr id="27652" name="Rectangle 5"/>
          <p:cNvSpPr>
            <a:spLocks noChangeArrowheads="1"/>
          </p:cNvSpPr>
          <p:nvPr/>
        </p:nvSpPr>
        <p:spPr bwMode="auto">
          <a:xfrm>
            <a:off x="4284663" y="1341438"/>
            <a:ext cx="4679950" cy="923330"/>
          </a:xfrm>
          <a:prstGeom prst="rect">
            <a:avLst/>
          </a:prstGeom>
          <a:noFill/>
          <a:ln w="9525">
            <a:noFill/>
            <a:miter lim="800000"/>
            <a:headEnd/>
            <a:tailEnd/>
          </a:ln>
        </p:spPr>
        <p:txBody>
          <a:bodyPr>
            <a:spAutoFit/>
          </a:bodyPr>
          <a:lstStyle/>
          <a:p>
            <a:pPr>
              <a:buFontTx/>
              <a:buChar char="•"/>
            </a:pPr>
            <a:r>
              <a:rPr lang="en-US" dirty="0"/>
              <a:t> </a:t>
            </a:r>
            <a:r>
              <a:rPr lang="en-US" b="0" dirty="0"/>
              <a:t>In </a:t>
            </a:r>
            <a:r>
              <a:rPr lang="en-US" dirty="0"/>
              <a:t>Crete</a:t>
            </a:r>
            <a:r>
              <a:rPr lang="en-US" b="0" dirty="0"/>
              <a:t> one fire per day occurs when </a:t>
            </a:r>
            <a:r>
              <a:rPr lang="en-US" b="0" dirty="0">
                <a:solidFill>
                  <a:srgbClr val="FF0000"/>
                </a:solidFill>
              </a:rPr>
              <a:t>FWI=40</a:t>
            </a:r>
          </a:p>
          <a:p>
            <a:endParaRPr lang="en-US" b="0" dirty="0">
              <a:solidFill>
                <a:srgbClr val="FF0000"/>
              </a:solidFill>
            </a:endParaRPr>
          </a:p>
          <a:p>
            <a:pPr>
              <a:buFontTx/>
              <a:buChar char="•"/>
            </a:pPr>
            <a:r>
              <a:rPr lang="en-US" b="0" dirty="0"/>
              <a:t>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p:cNvSpPr>
          <p:nvPr>
            <p:ph type="title"/>
          </p:nvPr>
        </p:nvSpPr>
        <p:spPr/>
        <p:txBody>
          <a:bodyPr/>
          <a:lstStyle/>
          <a:p>
            <a:pPr eaLnBrk="1" hangingPunct="1"/>
            <a:r>
              <a:rPr lang="en-US" b="1" dirty="0" smtClean="0">
                <a:latin typeface="Calibri" pitchFamily="34" charset="0"/>
              </a:rPr>
              <a:t>FWI threshold estimation</a:t>
            </a:r>
          </a:p>
        </p:txBody>
      </p:sp>
      <p:sp>
        <p:nvSpPr>
          <p:cNvPr id="27652" name="Rectangle 5"/>
          <p:cNvSpPr>
            <a:spLocks noChangeArrowheads="1"/>
          </p:cNvSpPr>
          <p:nvPr/>
        </p:nvSpPr>
        <p:spPr bwMode="auto">
          <a:xfrm>
            <a:off x="6804247" y="1341438"/>
            <a:ext cx="2160365" cy="2308324"/>
          </a:xfrm>
          <a:prstGeom prst="rect">
            <a:avLst/>
          </a:prstGeom>
          <a:noFill/>
          <a:ln w="9525">
            <a:noFill/>
            <a:miter lim="800000"/>
            <a:headEnd/>
            <a:tailEnd/>
          </a:ln>
        </p:spPr>
        <p:txBody>
          <a:bodyPr wrap="square">
            <a:spAutoFit/>
          </a:bodyPr>
          <a:lstStyle/>
          <a:p>
            <a:r>
              <a:rPr lang="en-US" b="0" dirty="0"/>
              <a:t> </a:t>
            </a:r>
            <a:r>
              <a:rPr lang="en-US" b="0" dirty="0" smtClean="0"/>
              <a:t>Thresholds</a:t>
            </a:r>
          </a:p>
          <a:p>
            <a:endParaRPr lang="en-US" b="0" dirty="0" smtClean="0"/>
          </a:p>
          <a:p>
            <a:pPr>
              <a:buFontTx/>
              <a:buChar char="•"/>
            </a:pPr>
            <a:r>
              <a:rPr lang="en-US" b="0" dirty="0" smtClean="0"/>
              <a:t>West Greece FWI&gt;15</a:t>
            </a:r>
          </a:p>
          <a:p>
            <a:pPr>
              <a:buFontTx/>
              <a:buChar char="•"/>
            </a:pPr>
            <a:endParaRPr lang="en-US" b="0" dirty="0"/>
          </a:p>
          <a:p>
            <a:pPr>
              <a:buFontTx/>
              <a:buChar char="•"/>
            </a:pPr>
            <a:r>
              <a:rPr lang="en-US" b="0" dirty="0" smtClean="0"/>
              <a:t>East Greece FWI&gt;30</a:t>
            </a:r>
          </a:p>
          <a:p>
            <a:pPr>
              <a:buFontTx/>
              <a:buChar char="•"/>
            </a:pPr>
            <a:endParaRPr lang="en-US" b="0" dirty="0"/>
          </a:p>
          <a:p>
            <a:pPr>
              <a:buFontTx/>
              <a:buChar char="•"/>
            </a:pPr>
            <a:r>
              <a:rPr lang="en-US" b="0" dirty="0" smtClean="0"/>
              <a:t>Crete FWI&gt;40 </a:t>
            </a:r>
            <a:endParaRPr lang="en-US" b="0" dirty="0">
              <a:solidFill>
                <a:srgbClr val="FF0000"/>
              </a:solidFill>
            </a:endParaRPr>
          </a:p>
        </p:txBody>
      </p:sp>
      <p:pic>
        <p:nvPicPr>
          <p:cNvPr id="51202" name="Picture 2"/>
          <p:cNvPicPr>
            <a:picLocks noChangeAspect="1" noChangeArrowheads="1"/>
          </p:cNvPicPr>
          <p:nvPr/>
        </p:nvPicPr>
        <p:blipFill>
          <a:blip r:embed="rId2" cstate="print"/>
          <a:srcRect/>
          <a:stretch>
            <a:fillRect/>
          </a:stretch>
        </p:blipFill>
        <p:spPr bwMode="auto">
          <a:xfrm>
            <a:off x="0" y="1074415"/>
            <a:ext cx="6393595" cy="578358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p:txBody>
          <a:bodyPr/>
          <a:lstStyle/>
          <a:p>
            <a:pPr eaLnBrk="1" hangingPunct="1"/>
            <a:r>
              <a:rPr lang="en-US" b="1" smtClean="0">
                <a:latin typeface="Calibri" pitchFamily="34" charset="0"/>
              </a:rPr>
              <a:t>FWI Sensitivity Test</a:t>
            </a:r>
          </a:p>
        </p:txBody>
      </p:sp>
      <p:pic>
        <p:nvPicPr>
          <p:cNvPr id="28674" name="Picture 4"/>
          <p:cNvPicPr>
            <a:picLocks noChangeAspect="1" noChangeArrowheads="1"/>
          </p:cNvPicPr>
          <p:nvPr/>
        </p:nvPicPr>
        <p:blipFill>
          <a:blip r:embed="rId2" cstate="print"/>
          <a:srcRect/>
          <a:stretch>
            <a:fillRect/>
          </a:stretch>
        </p:blipFill>
        <p:spPr bwMode="auto">
          <a:xfrm>
            <a:off x="179388" y="1196975"/>
            <a:ext cx="3778250" cy="2517775"/>
          </a:xfrm>
          <a:prstGeom prst="rect">
            <a:avLst/>
          </a:prstGeom>
          <a:noFill/>
          <a:ln w="9525">
            <a:noFill/>
            <a:miter lim="800000"/>
            <a:headEnd/>
            <a:tailEnd/>
          </a:ln>
        </p:spPr>
      </p:pic>
      <p:pic>
        <p:nvPicPr>
          <p:cNvPr id="28675" name="Picture 5"/>
          <p:cNvPicPr>
            <a:picLocks noChangeAspect="1" noChangeArrowheads="1"/>
          </p:cNvPicPr>
          <p:nvPr/>
        </p:nvPicPr>
        <p:blipFill>
          <a:blip r:embed="rId3" cstate="print"/>
          <a:srcRect/>
          <a:stretch>
            <a:fillRect/>
          </a:stretch>
        </p:blipFill>
        <p:spPr bwMode="auto">
          <a:xfrm>
            <a:off x="179388" y="3573463"/>
            <a:ext cx="3778250" cy="2517775"/>
          </a:xfrm>
          <a:prstGeom prst="rect">
            <a:avLst/>
          </a:prstGeom>
          <a:noFill/>
          <a:ln w="9525">
            <a:noFill/>
            <a:miter lim="800000"/>
            <a:headEnd/>
            <a:tailEnd/>
          </a:ln>
        </p:spPr>
      </p:pic>
      <p:pic>
        <p:nvPicPr>
          <p:cNvPr id="28676" name="Picture 6"/>
          <p:cNvPicPr>
            <a:picLocks noChangeAspect="1" noChangeArrowheads="1"/>
          </p:cNvPicPr>
          <p:nvPr/>
        </p:nvPicPr>
        <p:blipFill>
          <a:blip r:embed="rId4" cstate="print"/>
          <a:srcRect l="3572" r="8739"/>
          <a:stretch>
            <a:fillRect/>
          </a:stretch>
        </p:blipFill>
        <p:spPr bwMode="auto">
          <a:xfrm>
            <a:off x="3635375" y="1196975"/>
            <a:ext cx="3314700" cy="2517775"/>
          </a:xfrm>
          <a:prstGeom prst="rect">
            <a:avLst/>
          </a:prstGeom>
          <a:noFill/>
          <a:ln w="9525">
            <a:noFill/>
            <a:miter lim="800000"/>
            <a:headEnd/>
            <a:tailEnd/>
          </a:ln>
        </p:spPr>
      </p:pic>
      <p:sp>
        <p:nvSpPr>
          <p:cNvPr id="28677" name="Text Box 7"/>
          <p:cNvSpPr txBox="1">
            <a:spLocks noChangeArrowheads="1"/>
          </p:cNvSpPr>
          <p:nvPr/>
        </p:nvSpPr>
        <p:spPr bwMode="auto">
          <a:xfrm>
            <a:off x="3922713" y="3716338"/>
            <a:ext cx="5113337" cy="2701925"/>
          </a:xfrm>
          <a:prstGeom prst="rect">
            <a:avLst/>
          </a:prstGeom>
          <a:noFill/>
          <a:ln w="9525">
            <a:noFill/>
            <a:miter lim="800000"/>
            <a:headEnd/>
            <a:tailEnd/>
          </a:ln>
        </p:spPr>
        <p:txBody>
          <a:bodyPr>
            <a:spAutoFit/>
          </a:bodyPr>
          <a:lstStyle/>
          <a:p>
            <a:pPr>
              <a:spcBef>
                <a:spcPct val="50000"/>
              </a:spcBef>
              <a:buFontTx/>
              <a:buChar char="•"/>
            </a:pPr>
            <a:r>
              <a:rPr lang="en-US" b="0"/>
              <a:t> The distribution is shifted to </a:t>
            </a:r>
            <a:r>
              <a:rPr lang="en-US"/>
              <a:t>lower wind speed</a:t>
            </a:r>
            <a:r>
              <a:rPr lang="en-US" b="0"/>
              <a:t> </a:t>
            </a:r>
            <a:r>
              <a:rPr lang="en-US"/>
              <a:t>values</a:t>
            </a:r>
            <a:r>
              <a:rPr lang="en-US" b="0"/>
              <a:t> and FWI takes substantially lower values for Ioannina (in WCG) compared to Elliniko (Athens, in ECG). In Herakleio (Crete) the wind speed receives even higher values  contributing to the high index values</a:t>
            </a:r>
          </a:p>
          <a:p>
            <a:pPr>
              <a:spcBef>
                <a:spcPct val="50000"/>
              </a:spcBef>
              <a:buFontTx/>
              <a:buChar char="•"/>
            </a:pPr>
            <a:r>
              <a:rPr lang="en-US" b="0"/>
              <a:t> Forest ecosystems to the south are more adapted and less sensitive to fire risk than the forest ecosystems further north</a:t>
            </a:r>
          </a:p>
        </p:txBody>
      </p:sp>
      <p:sp>
        <p:nvSpPr>
          <p:cNvPr id="28678" name="Text Box 8"/>
          <p:cNvSpPr txBox="1">
            <a:spLocks noChangeArrowheads="1"/>
          </p:cNvSpPr>
          <p:nvPr/>
        </p:nvSpPr>
        <p:spPr bwMode="auto">
          <a:xfrm>
            <a:off x="539750" y="5949950"/>
            <a:ext cx="3097213" cy="366713"/>
          </a:xfrm>
          <a:prstGeom prst="rect">
            <a:avLst/>
          </a:prstGeom>
          <a:noFill/>
          <a:ln w="9525" cap="rnd">
            <a:noFill/>
            <a:prstDash val="sysDot"/>
            <a:miter lim="800000"/>
            <a:headEnd/>
            <a:tailEnd/>
          </a:ln>
        </p:spPr>
        <p:txBody>
          <a:bodyPr>
            <a:spAutoFit/>
          </a:bodyPr>
          <a:lstStyle/>
          <a:p>
            <a:pPr algn="ctr">
              <a:spcBef>
                <a:spcPct val="50000"/>
              </a:spcBef>
            </a:pPr>
            <a:r>
              <a:rPr lang="en-US" b="0"/>
              <a:t>Days with </a:t>
            </a:r>
            <a:r>
              <a:rPr lang="en-US"/>
              <a:t>r&lt;1mm</a:t>
            </a:r>
            <a:r>
              <a:rPr lang="en-US" b="0"/>
              <a:t> and </a:t>
            </a:r>
            <a:r>
              <a:rPr lang="en-US"/>
              <a:t>rh&lt;60%</a:t>
            </a:r>
          </a:p>
        </p:txBody>
      </p:sp>
      <p:sp>
        <p:nvSpPr>
          <p:cNvPr id="28679" name="Text Box 9"/>
          <p:cNvSpPr txBox="1">
            <a:spLocks noChangeArrowheads="1"/>
          </p:cNvSpPr>
          <p:nvPr/>
        </p:nvSpPr>
        <p:spPr bwMode="auto">
          <a:xfrm>
            <a:off x="6950075" y="1557338"/>
            <a:ext cx="2049463" cy="1604962"/>
          </a:xfrm>
          <a:prstGeom prst="rect">
            <a:avLst/>
          </a:prstGeom>
          <a:noFill/>
          <a:ln w="9525" algn="ctr">
            <a:noFill/>
            <a:miter lim="800000"/>
            <a:headEnd/>
            <a:tailEnd/>
          </a:ln>
        </p:spPr>
        <p:txBody>
          <a:bodyPr>
            <a:spAutoFit/>
          </a:bodyPr>
          <a:lstStyle/>
          <a:p>
            <a:pPr algn="ctr">
              <a:spcBef>
                <a:spcPct val="50000"/>
              </a:spcBef>
            </a:pPr>
            <a:r>
              <a:rPr lang="en-US"/>
              <a:t>FWI&lt;15 </a:t>
            </a:r>
          </a:p>
          <a:p>
            <a:pPr algn="ctr">
              <a:spcBef>
                <a:spcPct val="50000"/>
              </a:spcBef>
            </a:pPr>
            <a:r>
              <a:rPr lang="en-US">
                <a:solidFill>
                  <a:srgbClr val="339966"/>
                </a:solidFill>
              </a:rPr>
              <a:t>15≤FWI&lt;30 </a:t>
            </a:r>
          </a:p>
          <a:p>
            <a:pPr algn="ctr">
              <a:spcBef>
                <a:spcPct val="50000"/>
              </a:spcBef>
            </a:pPr>
            <a:r>
              <a:rPr lang="en-US">
                <a:solidFill>
                  <a:srgbClr val="9966FF"/>
                </a:solidFill>
              </a:rPr>
              <a:t>30≤FWI&lt;45</a:t>
            </a:r>
          </a:p>
          <a:p>
            <a:pPr algn="ctr">
              <a:spcBef>
                <a:spcPct val="50000"/>
              </a:spcBef>
            </a:pPr>
            <a:r>
              <a:rPr lang="en-US">
                <a:solidFill>
                  <a:srgbClr val="FF0000"/>
                </a:solidFill>
              </a:rPr>
              <a:t>FWI≥45 </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b="1" smtClean="0">
                <a:latin typeface="Calibri" pitchFamily="34" charset="0"/>
              </a:rPr>
              <a:t>Daily versus noon meteorological values - I</a:t>
            </a:r>
            <a:endParaRPr lang="el-GR" b="1" smtClean="0">
              <a:latin typeface="Calibri" pitchFamily="34" charset="0"/>
            </a:endParaRPr>
          </a:p>
        </p:txBody>
      </p:sp>
      <p:pic>
        <p:nvPicPr>
          <p:cNvPr id="29698" name="Picture 4"/>
          <p:cNvPicPr>
            <a:picLocks noChangeAspect="1" noChangeArrowheads="1"/>
          </p:cNvPicPr>
          <p:nvPr/>
        </p:nvPicPr>
        <p:blipFill>
          <a:blip r:embed="rId2" cstate="print"/>
          <a:srcRect/>
          <a:stretch>
            <a:fillRect/>
          </a:stretch>
        </p:blipFill>
        <p:spPr bwMode="auto">
          <a:xfrm>
            <a:off x="161925" y="1196975"/>
            <a:ext cx="5016500" cy="2747963"/>
          </a:xfrm>
          <a:prstGeom prst="rect">
            <a:avLst/>
          </a:prstGeom>
          <a:noFill/>
          <a:ln w="9525">
            <a:noFill/>
            <a:miter lim="800000"/>
            <a:headEnd/>
            <a:tailEnd/>
          </a:ln>
        </p:spPr>
      </p:pic>
      <p:pic>
        <p:nvPicPr>
          <p:cNvPr id="29699" name="Picture 5"/>
          <p:cNvPicPr>
            <a:picLocks noChangeAspect="1" noChangeArrowheads="1"/>
          </p:cNvPicPr>
          <p:nvPr/>
        </p:nvPicPr>
        <p:blipFill>
          <a:blip r:embed="rId3" cstate="print"/>
          <a:srcRect/>
          <a:stretch>
            <a:fillRect/>
          </a:stretch>
        </p:blipFill>
        <p:spPr bwMode="auto">
          <a:xfrm>
            <a:off x="3995738" y="3946525"/>
            <a:ext cx="5008562" cy="2736850"/>
          </a:xfrm>
          <a:prstGeom prst="rect">
            <a:avLst/>
          </a:prstGeom>
          <a:noFill/>
          <a:ln w="9525">
            <a:noFill/>
            <a:miter lim="800000"/>
            <a:headEnd/>
            <a:tailEnd/>
          </a:ln>
        </p:spPr>
      </p:pic>
      <p:grpSp>
        <p:nvGrpSpPr>
          <p:cNvPr id="11" name="Group 10"/>
          <p:cNvGrpSpPr>
            <a:grpSpLocks/>
          </p:cNvGrpSpPr>
          <p:nvPr/>
        </p:nvGrpSpPr>
        <p:grpSpPr bwMode="auto">
          <a:xfrm>
            <a:off x="1763713" y="4437063"/>
            <a:ext cx="5903912" cy="1655762"/>
            <a:chOff x="1763688" y="4437112"/>
            <a:chExt cx="5904656" cy="1656184"/>
          </a:xfrm>
        </p:grpSpPr>
        <p:sp>
          <p:nvSpPr>
            <p:cNvPr id="9" name="Rectangle 8"/>
            <p:cNvSpPr/>
            <p:nvPr/>
          </p:nvSpPr>
          <p:spPr>
            <a:xfrm>
              <a:off x="4643776" y="4869022"/>
              <a:ext cx="3024568" cy="12242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defRPr/>
              </a:pPr>
              <a:endParaRPr lang="el-GR"/>
            </a:p>
          </p:txBody>
        </p:sp>
        <p:sp>
          <p:nvSpPr>
            <p:cNvPr id="29702" name="TextBox 9"/>
            <p:cNvSpPr txBox="1">
              <a:spLocks noChangeArrowheads="1"/>
            </p:cNvSpPr>
            <p:nvPr/>
          </p:nvSpPr>
          <p:spPr bwMode="auto">
            <a:xfrm>
              <a:off x="1763688" y="4437112"/>
              <a:ext cx="1944216" cy="646331"/>
            </a:xfrm>
            <a:prstGeom prst="rect">
              <a:avLst/>
            </a:prstGeom>
            <a:noFill/>
            <a:ln w="9525">
              <a:solidFill>
                <a:schemeClr val="tx1"/>
              </a:solidFill>
              <a:miter lim="800000"/>
              <a:headEnd/>
              <a:tailEnd/>
            </a:ln>
          </p:spPr>
          <p:txBody>
            <a:bodyPr>
              <a:spAutoFit/>
            </a:bodyPr>
            <a:lstStyle/>
            <a:p>
              <a:pPr algn="ctr">
                <a:spcBef>
                  <a:spcPct val="50000"/>
                </a:spcBef>
              </a:pPr>
              <a:r>
                <a:rPr lang="en-US">
                  <a:solidFill>
                    <a:srgbClr val="FF0000"/>
                  </a:solidFill>
                </a:rPr>
                <a:t>Underestimation 40%</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395288" y="152400"/>
            <a:ext cx="8424862" cy="990600"/>
          </a:xfrm>
        </p:spPr>
        <p:txBody>
          <a:bodyPr/>
          <a:lstStyle/>
          <a:p>
            <a:r>
              <a:rPr lang="en-US" b="1" smtClean="0">
                <a:latin typeface="Calibri" pitchFamily="34" charset="0"/>
              </a:rPr>
              <a:t>Daily versus noon meteorological values - II</a:t>
            </a:r>
            <a:endParaRPr lang="el-GR" b="1" smtClean="0">
              <a:latin typeface="Calibri" pitchFamily="34" charset="0"/>
            </a:endParaRPr>
          </a:p>
        </p:txBody>
      </p:sp>
      <p:pic>
        <p:nvPicPr>
          <p:cNvPr id="30722" name="Picture 2"/>
          <p:cNvPicPr>
            <a:picLocks noChangeAspect="1" noChangeArrowheads="1"/>
          </p:cNvPicPr>
          <p:nvPr/>
        </p:nvPicPr>
        <p:blipFill>
          <a:blip r:embed="rId2" cstate="print"/>
          <a:srcRect/>
          <a:stretch>
            <a:fillRect/>
          </a:stretch>
        </p:blipFill>
        <p:spPr bwMode="auto">
          <a:xfrm>
            <a:off x="179388" y="1196975"/>
            <a:ext cx="5040312" cy="2786063"/>
          </a:xfrm>
          <a:prstGeom prst="rect">
            <a:avLst/>
          </a:prstGeom>
          <a:noFill/>
          <a:ln w="9525">
            <a:noFill/>
            <a:miter lim="800000"/>
            <a:headEnd/>
            <a:tailEnd/>
          </a:ln>
        </p:spPr>
      </p:pic>
      <p:pic>
        <p:nvPicPr>
          <p:cNvPr id="30723" name="Picture 3"/>
          <p:cNvPicPr>
            <a:picLocks noChangeAspect="1" noChangeArrowheads="1"/>
          </p:cNvPicPr>
          <p:nvPr/>
        </p:nvPicPr>
        <p:blipFill>
          <a:blip r:embed="rId3" cstate="print"/>
          <a:srcRect/>
          <a:stretch>
            <a:fillRect/>
          </a:stretch>
        </p:blipFill>
        <p:spPr bwMode="auto">
          <a:xfrm>
            <a:off x="3971925" y="4011613"/>
            <a:ext cx="5043488" cy="2808287"/>
          </a:xfrm>
          <a:prstGeom prst="rect">
            <a:avLst/>
          </a:prstGeom>
          <a:noFill/>
          <a:ln w="9525">
            <a:noFill/>
            <a:miter lim="800000"/>
            <a:headEnd/>
            <a:tailEnd/>
          </a:ln>
        </p:spPr>
      </p:pic>
      <p:grpSp>
        <p:nvGrpSpPr>
          <p:cNvPr id="9" name="Group 8"/>
          <p:cNvGrpSpPr>
            <a:grpSpLocks/>
          </p:cNvGrpSpPr>
          <p:nvPr/>
        </p:nvGrpSpPr>
        <p:grpSpPr bwMode="auto">
          <a:xfrm>
            <a:off x="1763713" y="4508500"/>
            <a:ext cx="5111750" cy="1657350"/>
            <a:chOff x="1763688" y="4509120"/>
            <a:chExt cx="5112568" cy="1656184"/>
          </a:xfrm>
        </p:grpSpPr>
        <p:sp>
          <p:nvSpPr>
            <p:cNvPr id="7" name="Rectangle 6"/>
            <p:cNvSpPr/>
            <p:nvPr/>
          </p:nvSpPr>
          <p:spPr>
            <a:xfrm>
              <a:off x="5220228" y="5229338"/>
              <a:ext cx="1656028" cy="9359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50000"/>
                </a:spcBef>
                <a:defRPr/>
              </a:pPr>
              <a:endParaRPr lang="el-GR"/>
            </a:p>
          </p:txBody>
        </p:sp>
        <p:sp>
          <p:nvSpPr>
            <p:cNvPr id="30726" name="TextBox 7"/>
            <p:cNvSpPr txBox="1">
              <a:spLocks noChangeArrowheads="1"/>
            </p:cNvSpPr>
            <p:nvPr/>
          </p:nvSpPr>
          <p:spPr bwMode="auto">
            <a:xfrm>
              <a:off x="1763688" y="4509120"/>
              <a:ext cx="2016224" cy="923330"/>
            </a:xfrm>
            <a:prstGeom prst="rect">
              <a:avLst/>
            </a:prstGeom>
            <a:noFill/>
            <a:ln w="12700">
              <a:solidFill>
                <a:schemeClr val="tx1"/>
              </a:solidFill>
              <a:miter lim="800000"/>
              <a:headEnd/>
              <a:tailEnd/>
            </a:ln>
          </p:spPr>
          <p:txBody>
            <a:bodyPr>
              <a:spAutoFit/>
            </a:bodyPr>
            <a:lstStyle/>
            <a:p>
              <a:pPr algn="ctr">
                <a:spcBef>
                  <a:spcPct val="50000"/>
                </a:spcBef>
              </a:pPr>
              <a:r>
                <a:rPr lang="en-US">
                  <a:solidFill>
                    <a:srgbClr val="FF0000"/>
                  </a:solidFill>
                </a:rPr>
                <a:t>Underestimation 50% during summer period</a:t>
              </a:r>
              <a:endParaRPr lang="el-GR">
                <a:solidFill>
                  <a:srgbClr val="FF0000"/>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4">
      <a:dk1>
        <a:srgbClr val="000000"/>
      </a:dk1>
      <a:lt1>
        <a:srgbClr val="FFFFFF"/>
      </a:lt1>
      <a:dk2>
        <a:srgbClr val="38688C"/>
      </a:dk2>
      <a:lt2>
        <a:srgbClr val="EAEBDE"/>
      </a:lt2>
      <a:accent1>
        <a:srgbClr val="6095B0"/>
      </a:accent1>
      <a:accent2>
        <a:srgbClr val="89B1C5"/>
      </a:accent2>
      <a:accent3>
        <a:srgbClr val="FFFFFF"/>
      </a:accent3>
      <a:accent4>
        <a:srgbClr val="000000"/>
      </a:accent4>
      <a:accent5>
        <a:srgbClr val="B6C8D4"/>
      </a:accent5>
      <a:accent6>
        <a:srgbClr val="7CA0B2"/>
      </a:accent6>
      <a:hlink>
        <a:srgbClr val="DB5353"/>
      </a:hlink>
      <a:folHlink>
        <a:srgbClr val="903638"/>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extraClrScheme>
      <a:clrScheme name="Origin 1">
        <a:dk1>
          <a:srgbClr val="000000"/>
        </a:dk1>
        <a:lt1>
          <a:srgbClr val="FFFFFF"/>
        </a:lt1>
        <a:dk2>
          <a:srgbClr val="676A55"/>
        </a:dk2>
        <a:lt2>
          <a:srgbClr val="EAEBDE"/>
        </a:lt2>
        <a:accent1>
          <a:srgbClr val="72A376"/>
        </a:accent1>
        <a:accent2>
          <a:srgbClr val="B0CCB0"/>
        </a:accent2>
        <a:accent3>
          <a:srgbClr val="FFFFFF"/>
        </a:accent3>
        <a:accent4>
          <a:srgbClr val="000000"/>
        </a:accent4>
        <a:accent5>
          <a:srgbClr val="BCCEBD"/>
        </a:accent5>
        <a:accent6>
          <a:srgbClr val="9FB99F"/>
        </a:accent6>
        <a:hlink>
          <a:srgbClr val="DB5353"/>
        </a:hlink>
        <a:folHlink>
          <a:srgbClr val="903638"/>
        </a:folHlink>
      </a:clrScheme>
      <a:clrMap bg1="lt1" tx1="dk1" bg2="lt2" tx2="dk2" accent1="accent1" accent2="accent2" accent3="accent3" accent4="accent4" accent5="accent5" accent6="accent6" hlink="hlink" folHlink="folHlink"/>
    </a:extraClrScheme>
    <a:extraClrScheme>
      <a:clrScheme name="Origin 2">
        <a:dk1>
          <a:srgbClr val="000000"/>
        </a:dk1>
        <a:lt1>
          <a:srgbClr val="FFFFFF"/>
        </a:lt1>
        <a:dk2>
          <a:srgbClr val="676A55"/>
        </a:dk2>
        <a:lt2>
          <a:srgbClr val="EAEBDE"/>
        </a:lt2>
        <a:accent1>
          <a:srgbClr val="6498B2"/>
        </a:accent1>
        <a:accent2>
          <a:srgbClr val="89B1C5"/>
        </a:accent2>
        <a:accent3>
          <a:srgbClr val="FFFFFF"/>
        </a:accent3>
        <a:accent4>
          <a:srgbClr val="000000"/>
        </a:accent4>
        <a:accent5>
          <a:srgbClr val="B8CAD5"/>
        </a:accent5>
        <a:accent6>
          <a:srgbClr val="7CA0B2"/>
        </a:accent6>
        <a:hlink>
          <a:srgbClr val="DB5353"/>
        </a:hlink>
        <a:folHlink>
          <a:srgbClr val="903638"/>
        </a:folHlink>
      </a:clrScheme>
      <a:clrMap bg1="lt1" tx1="dk1" bg2="lt2" tx2="dk2" accent1="accent1" accent2="accent2" accent3="accent3" accent4="accent4" accent5="accent5" accent6="accent6" hlink="hlink" folHlink="folHlink"/>
    </a:extraClrScheme>
    <a:extraClrScheme>
      <a:clrScheme name="Origin 3">
        <a:dk1>
          <a:srgbClr val="000000"/>
        </a:dk1>
        <a:lt1>
          <a:srgbClr val="FFFFFF"/>
        </a:lt1>
        <a:dk2>
          <a:srgbClr val="38688C"/>
        </a:dk2>
        <a:lt2>
          <a:srgbClr val="EAEBDE"/>
        </a:lt2>
        <a:accent1>
          <a:srgbClr val="6498B2"/>
        </a:accent1>
        <a:accent2>
          <a:srgbClr val="89B1C5"/>
        </a:accent2>
        <a:accent3>
          <a:srgbClr val="FFFFFF"/>
        </a:accent3>
        <a:accent4>
          <a:srgbClr val="000000"/>
        </a:accent4>
        <a:accent5>
          <a:srgbClr val="B8CAD5"/>
        </a:accent5>
        <a:accent6>
          <a:srgbClr val="7CA0B2"/>
        </a:accent6>
        <a:hlink>
          <a:srgbClr val="DB5353"/>
        </a:hlink>
        <a:folHlink>
          <a:srgbClr val="903638"/>
        </a:folHlink>
      </a:clrScheme>
      <a:clrMap bg1="lt1" tx1="dk1" bg2="lt2" tx2="dk2" accent1="accent1" accent2="accent2" accent3="accent3" accent4="accent4" accent5="accent5" accent6="accent6" hlink="hlink" folHlink="folHlink"/>
    </a:extraClrScheme>
    <a:extraClrScheme>
      <a:clrScheme name="Origin 4">
        <a:dk1>
          <a:srgbClr val="000000"/>
        </a:dk1>
        <a:lt1>
          <a:srgbClr val="FFFFFF"/>
        </a:lt1>
        <a:dk2>
          <a:srgbClr val="38688C"/>
        </a:dk2>
        <a:lt2>
          <a:srgbClr val="EAEBDE"/>
        </a:lt2>
        <a:accent1>
          <a:srgbClr val="6095B0"/>
        </a:accent1>
        <a:accent2>
          <a:srgbClr val="89B1C5"/>
        </a:accent2>
        <a:accent3>
          <a:srgbClr val="FFFFFF"/>
        </a:accent3>
        <a:accent4>
          <a:srgbClr val="000000"/>
        </a:accent4>
        <a:accent5>
          <a:srgbClr val="B6C8D4"/>
        </a:accent5>
        <a:accent6>
          <a:srgbClr val="7CA0B2"/>
        </a:accent6>
        <a:hlink>
          <a:srgbClr val="DB5353"/>
        </a:hlink>
        <a:folHlink>
          <a:srgbClr val="90363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gin 3">
    <a:dk1>
      <a:srgbClr val="000000"/>
    </a:dk1>
    <a:lt1>
      <a:srgbClr val="FFFFFF"/>
    </a:lt1>
    <a:dk2>
      <a:srgbClr val="38688C"/>
    </a:dk2>
    <a:lt2>
      <a:srgbClr val="EAEBDE"/>
    </a:lt2>
    <a:accent1>
      <a:srgbClr val="6498B2"/>
    </a:accent1>
    <a:accent2>
      <a:srgbClr val="89B1C5"/>
    </a:accent2>
    <a:accent3>
      <a:srgbClr val="FFFFFF"/>
    </a:accent3>
    <a:accent4>
      <a:srgbClr val="000000"/>
    </a:accent4>
    <a:accent5>
      <a:srgbClr val="B8CAD5"/>
    </a:accent5>
    <a:accent6>
      <a:srgbClr val="7CA0B2"/>
    </a:accent6>
    <a:hlink>
      <a:srgbClr val="DB5353"/>
    </a:hlink>
    <a:folHlink>
      <a:srgbClr val="903638"/>
    </a:folHlink>
  </a:clrScheme>
</a:themeOverride>
</file>

<file path=ppt/theme/themeOverride2.xml><?xml version="1.0" encoding="utf-8"?>
<a:themeOverride xmlns:a="http://schemas.openxmlformats.org/drawingml/2006/main">
  <a:clrScheme name="Origin 3">
    <a:dk1>
      <a:srgbClr val="000000"/>
    </a:dk1>
    <a:lt1>
      <a:srgbClr val="FFFFFF"/>
    </a:lt1>
    <a:dk2>
      <a:srgbClr val="38688C"/>
    </a:dk2>
    <a:lt2>
      <a:srgbClr val="EAEBDE"/>
    </a:lt2>
    <a:accent1>
      <a:srgbClr val="6498B2"/>
    </a:accent1>
    <a:accent2>
      <a:srgbClr val="89B1C5"/>
    </a:accent2>
    <a:accent3>
      <a:srgbClr val="FFFFFF"/>
    </a:accent3>
    <a:accent4>
      <a:srgbClr val="000000"/>
    </a:accent4>
    <a:accent5>
      <a:srgbClr val="B8CAD5"/>
    </a:accent5>
    <a:accent6>
      <a:srgbClr val="7CA0B2"/>
    </a:accent6>
    <a:hlink>
      <a:srgbClr val="DB5353"/>
    </a:hlink>
    <a:folHlink>
      <a:srgbClr val="903638"/>
    </a:folHlink>
  </a:clrScheme>
</a:themeOverride>
</file>

<file path=ppt/theme/themeOverride3.xml><?xml version="1.0" encoding="utf-8"?>
<a:themeOverride xmlns:a="http://schemas.openxmlformats.org/drawingml/2006/main">
  <a:clrScheme name="Origin 3">
    <a:dk1>
      <a:srgbClr val="000000"/>
    </a:dk1>
    <a:lt1>
      <a:srgbClr val="FFFFFF"/>
    </a:lt1>
    <a:dk2>
      <a:srgbClr val="38688C"/>
    </a:dk2>
    <a:lt2>
      <a:srgbClr val="EAEBDE"/>
    </a:lt2>
    <a:accent1>
      <a:srgbClr val="6498B2"/>
    </a:accent1>
    <a:accent2>
      <a:srgbClr val="89B1C5"/>
    </a:accent2>
    <a:accent3>
      <a:srgbClr val="FFFFFF"/>
    </a:accent3>
    <a:accent4>
      <a:srgbClr val="000000"/>
    </a:accent4>
    <a:accent5>
      <a:srgbClr val="B8CAD5"/>
    </a:accent5>
    <a:accent6>
      <a:srgbClr val="7CA0B2"/>
    </a:accent6>
    <a:hlink>
      <a:srgbClr val="DB5353"/>
    </a:hlink>
    <a:folHlink>
      <a:srgbClr val="903638"/>
    </a:folHlink>
  </a:clrScheme>
</a:themeOverride>
</file>

<file path=ppt/theme/themeOverride4.xml><?xml version="1.0" encoding="utf-8"?>
<a:themeOverride xmlns:a="http://schemas.openxmlformats.org/drawingml/2006/main">
  <a:clrScheme name="Origin 3">
    <a:dk1>
      <a:srgbClr val="000000"/>
    </a:dk1>
    <a:lt1>
      <a:srgbClr val="FFFFFF"/>
    </a:lt1>
    <a:dk2>
      <a:srgbClr val="38688C"/>
    </a:dk2>
    <a:lt2>
      <a:srgbClr val="EAEBDE"/>
    </a:lt2>
    <a:accent1>
      <a:srgbClr val="6498B2"/>
    </a:accent1>
    <a:accent2>
      <a:srgbClr val="89B1C5"/>
    </a:accent2>
    <a:accent3>
      <a:srgbClr val="FFFFFF"/>
    </a:accent3>
    <a:accent4>
      <a:srgbClr val="000000"/>
    </a:accent4>
    <a:accent5>
      <a:srgbClr val="B8CAD5"/>
    </a:accent5>
    <a:accent6>
      <a:srgbClr val="7CA0B2"/>
    </a:accent6>
    <a:hlink>
      <a:srgbClr val="DB5353"/>
    </a:hlink>
    <a:folHlink>
      <a:srgbClr val="903638"/>
    </a:folHlink>
  </a:clrScheme>
</a:themeOverride>
</file>

<file path=ppt/theme/themeOverride5.xml><?xml version="1.0" encoding="utf-8"?>
<a:themeOverride xmlns:a="http://schemas.openxmlformats.org/drawingml/2006/main">
  <a:clrScheme name="Origin 3">
    <a:dk1>
      <a:srgbClr val="000000"/>
    </a:dk1>
    <a:lt1>
      <a:srgbClr val="FFFFFF"/>
    </a:lt1>
    <a:dk2>
      <a:srgbClr val="38688C"/>
    </a:dk2>
    <a:lt2>
      <a:srgbClr val="EAEBDE"/>
    </a:lt2>
    <a:accent1>
      <a:srgbClr val="6498B2"/>
    </a:accent1>
    <a:accent2>
      <a:srgbClr val="89B1C5"/>
    </a:accent2>
    <a:accent3>
      <a:srgbClr val="FFFFFF"/>
    </a:accent3>
    <a:accent4>
      <a:srgbClr val="000000"/>
    </a:accent4>
    <a:accent5>
      <a:srgbClr val="B8CAD5"/>
    </a:accent5>
    <a:accent6>
      <a:srgbClr val="7CA0B2"/>
    </a:accent6>
    <a:hlink>
      <a:srgbClr val="DB5353"/>
    </a:hlink>
    <a:folHlink>
      <a:srgbClr val="903638"/>
    </a:folHlink>
  </a:clrScheme>
</a:themeOverride>
</file>

<file path=ppt/theme/themeOverride6.xml><?xml version="1.0" encoding="utf-8"?>
<a:themeOverride xmlns:a="http://schemas.openxmlformats.org/drawingml/2006/main">
  <a:clrScheme name="Origin 3">
    <a:dk1>
      <a:srgbClr val="000000"/>
    </a:dk1>
    <a:lt1>
      <a:srgbClr val="FFFFFF"/>
    </a:lt1>
    <a:dk2>
      <a:srgbClr val="38688C"/>
    </a:dk2>
    <a:lt2>
      <a:srgbClr val="EAEBDE"/>
    </a:lt2>
    <a:accent1>
      <a:srgbClr val="6498B2"/>
    </a:accent1>
    <a:accent2>
      <a:srgbClr val="89B1C5"/>
    </a:accent2>
    <a:accent3>
      <a:srgbClr val="FFFFFF"/>
    </a:accent3>
    <a:accent4>
      <a:srgbClr val="000000"/>
    </a:accent4>
    <a:accent5>
      <a:srgbClr val="B8CAD5"/>
    </a:accent5>
    <a:accent6>
      <a:srgbClr val="7CA0B2"/>
    </a:accent6>
    <a:hlink>
      <a:srgbClr val="DB5353"/>
    </a:hlink>
    <a:folHlink>
      <a:srgbClr val="903638"/>
    </a:folHlink>
  </a:clrScheme>
</a:themeOverride>
</file>

<file path=ppt/theme/themeOverride7.xml><?xml version="1.0" encoding="utf-8"?>
<a:themeOverride xmlns:a="http://schemas.openxmlformats.org/drawingml/2006/main">
  <a:clrScheme name="Origin 3">
    <a:dk1>
      <a:srgbClr val="000000"/>
    </a:dk1>
    <a:lt1>
      <a:srgbClr val="FFFFFF"/>
    </a:lt1>
    <a:dk2>
      <a:srgbClr val="38688C"/>
    </a:dk2>
    <a:lt2>
      <a:srgbClr val="EAEBDE"/>
    </a:lt2>
    <a:accent1>
      <a:srgbClr val="6498B2"/>
    </a:accent1>
    <a:accent2>
      <a:srgbClr val="89B1C5"/>
    </a:accent2>
    <a:accent3>
      <a:srgbClr val="FFFFFF"/>
    </a:accent3>
    <a:accent4>
      <a:srgbClr val="000000"/>
    </a:accent4>
    <a:accent5>
      <a:srgbClr val="B8CAD5"/>
    </a:accent5>
    <a:accent6>
      <a:srgbClr val="7CA0B2"/>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Origin</Template>
  <TotalTime>2209</TotalTime>
  <Words>871</Words>
  <Application>Microsoft Office PowerPoint</Application>
  <PresentationFormat>Presentazione su schermo (4:3)</PresentationFormat>
  <Paragraphs>70</Paragraphs>
  <Slides>15</Slides>
  <Notes>0</Notes>
  <HiddenSlides>0</HiddenSlides>
  <MMClips>0</MMClips>
  <ScaleCrop>false</ScaleCrop>
  <HeadingPairs>
    <vt:vector size="4" baseType="variant">
      <vt:variant>
        <vt:lpstr>Tema</vt:lpstr>
      </vt:variant>
      <vt:variant>
        <vt:i4>1</vt:i4>
      </vt:variant>
      <vt:variant>
        <vt:lpstr>Titoli diapositive</vt:lpstr>
      </vt:variant>
      <vt:variant>
        <vt:i4>15</vt:i4>
      </vt:variant>
    </vt:vector>
  </HeadingPairs>
  <TitlesOfParts>
    <vt:vector size="16" baseType="lpstr">
      <vt:lpstr>Origin</vt:lpstr>
      <vt:lpstr>Presentazione standard di PowerPoint</vt:lpstr>
      <vt:lpstr>Data used in the study</vt:lpstr>
      <vt:lpstr>Canadian Forest Fire Index (FWI)</vt:lpstr>
      <vt:lpstr>FWI threshold estimation</vt:lpstr>
      <vt:lpstr>FWI threshold estimation</vt:lpstr>
      <vt:lpstr>FWI threshold estimation</vt:lpstr>
      <vt:lpstr>FWI Sensitivity Test</vt:lpstr>
      <vt:lpstr>Daily versus noon meteorological values - I</vt:lpstr>
      <vt:lpstr>Daily versus noon meteorological values - II</vt:lpstr>
      <vt:lpstr>Future Projections</vt:lpstr>
      <vt:lpstr>Elevated Fire Risk Projections – ENSEMBLE mean</vt:lpstr>
      <vt:lpstr>Evaluation with observations</vt:lpstr>
      <vt:lpstr>Statistical downscaling portal evaluation</vt:lpstr>
      <vt:lpstr>Statistical downscaling portal evaluation</vt:lpstr>
      <vt:lpstr>Statistical downscaling portal evaluation</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enea</cp:lastModifiedBy>
  <cp:revision>271</cp:revision>
  <dcterms:created xsi:type="dcterms:W3CDTF">2011-09-19T10:01:14Z</dcterms:created>
  <dcterms:modified xsi:type="dcterms:W3CDTF">2013-07-09T08:18:19Z</dcterms:modified>
</cp:coreProperties>
</file>