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82" r:id="rId2"/>
    <p:sldId id="283" r:id="rId3"/>
    <p:sldId id="287" r:id="rId4"/>
    <p:sldId id="284" r:id="rId5"/>
    <p:sldId id="286" r:id="rId6"/>
    <p:sldId id="285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AF4"/>
    <a:srgbClr val="D7E5EB"/>
    <a:srgbClr val="3333FF"/>
    <a:srgbClr val="014999"/>
    <a:srgbClr val="003399"/>
    <a:srgbClr val="0033CC"/>
    <a:srgbClr val="AB4400"/>
    <a:srgbClr val="7EB8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87" autoAdjust="0"/>
    <p:restoredTop sz="94789" autoAdjust="0"/>
  </p:normalViewPr>
  <p:slideViewPr>
    <p:cSldViewPr snapToObjects="1">
      <p:cViewPr varScale="1">
        <p:scale>
          <a:sx n="67" d="100"/>
          <a:sy n="67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ED323E-718F-4EAA-81FB-77564414F800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39CE30-3467-4140-BF6F-2BDC7159A42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13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ECE2D9D-02EE-412E-9C74-C0564A5158B4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96E712-0599-478F-8CEB-5E642D263FA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75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14388"/>
            <a:ext cx="44037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5"/>
          <a:stretch>
            <a:fillRect/>
          </a:stretch>
        </p:blipFill>
        <p:spPr bwMode="auto">
          <a:xfrm>
            <a:off x="304800" y="304800"/>
            <a:ext cx="4403725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7683500" y="350838"/>
            <a:ext cx="944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7988"/>
            <a:ext cx="9715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9980" y="2724151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9500" y="3657600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783078B-C321-4B41-8611-0CB2E1BD15AC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70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B4042-6C54-46FD-9A66-236CC1B20144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1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531B9-C935-4BEC-BE73-FFA0BE5312D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291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71463" y="0"/>
            <a:ext cx="3508375" cy="6858000"/>
          </a:xfrm>
          <a:prstGeom prst="rect">
            <a:avLst/>
          </a:prstGeom>
          <a:solidFill>
            <a:srgbClr val="CEDAF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1"/>
          <a:stretch>
            <a:fillRect/>
          </a:stretch>
        </p:blipFill>
        <p:spPr bwMode="auto">
          <a:xfrm>
            <a:off x="436563" y="7938"/>
            <a:ext cx="3343275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47FAD-F605-4783-A153-3C4C387143EB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688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989388" y="3370263"/>
            <a:ext cx="220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DDE7F-1733-46AA-8D0D-FC8B3C9BA5E7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5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7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17080-A844-4360-BA32-22289FFC16A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4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3976B84-9DF1-4683-8D25-9C64F75E6CB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99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B0464BD-F063-4445-9DEB-7ADA6632D30A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69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49800" y="3370263"/>
            <a:ext cx="220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2400" b="1">
                <a:solidFill>
                  <a:srgbClr val="7EC3D4"/>
                </a:solidFill>
                <a:latin typeface="Calibri" pitchFamily="34" charset="0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noProof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1F7FB-EFF1-4263-AA36-CF1F5A34ECCF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05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C1010-C871-4C0C-9731-53C7CBF74C48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67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 rot="16200000">
            <a:off x="8593932" y="561181"/>
            <a:ext cx="2603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it-IT" sz="3600" b="1">
                <a:solidFill>
                  <a:srgbClr val="7EC3D4"/>
                </a:solidFill>
                <a:latin typeface="Calibri" pitchFamily="34" charset="0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5071A-79C5-483E-A64D-DF494BF8E4C1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90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019" y="188640"/>
            <a:ext cx="6949301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556792"/>
            <a:ext cx="7556500" cy="456937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C25A3-86A9-4105-A997-AAF0696D1070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6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34471"/>
            <a:ext cx="6809830" cy="702241"/>
          </a:xfrm>
        </p:spPr>
        <p:txBody>
          <a:bodyPr anchor="b"/>
          <a:lstStyle/>
          <a:p>
            <a:r>
              <a:rPr lang="it-IT" smtClean="0"/>
              <a:t>Fare clic per modificare lo stile del titolo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91957"/>
            <a:ext cx="7556313" cy="4525963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836712"/>
            <a:ext cx="6809787" cy="486311"/>
          </a:xfrm>
          <a:solidFill>
            <a:schemeClr val="accent6">
              <a:lumMod val="75000"/>
            </a:schemeClr>
          </a:solidFill>
          <a:ln>
            <a:noFill/>
          </a:ln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49755-C0A7-43A8-9A19-33B33A6AB9B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2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658813" y="228600"/>
            <a:ext cx="8201025" cy="63849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6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>
            <a:fillRect/>
          </a:stretch>
        </p:blipFill>
        <p:spPr bwMode="auto">
          <a:xfrm>
            <a:off x="611188" y="115888"/>
            <a:ext cx="3343275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143"/>
          <a:stretch>
            <a:fillRect/>
          </a:stretch>
        </p:blipFill>
        <p:spPr bwMode="auto">
          <a:xfrm>
            <a:off x="5497513" y="238125"/>
            <a:ext cx="3344862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4453D4C6-B5AF-400A-922E-07BEC2699A2C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>
                <a:solidFill>
                  <a:srgbClr val="3333FF"/>
                </a:solidFill>
              </a:defRPr>
            </a:lvl1pPr>
          </a:lstStyle>
          <a:p>
            <a:pPr>
              <a:defRPr/>
            </a:pPr>
            <a:fld id="{8BB8D4B8-44D0-4D64-A5B6-C4D2D6D724B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66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8E2AE-DC89-490D-B86A-E3B480EA36CB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6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11B8-4E45-4C5F-8E0B-0CB069E49559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97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7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6C454-074B-4EA8-8003-6F4F5A8F178B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8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8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443C-918C-4F0F-9E10-EA1CD248776A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4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15888"/>
            <a:ext cx="12430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596188" y="173038"/>
            <a:ext cx="144462" cy="11493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9" name="Picture 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51" t="18091" r="25952" b="72650"/>
          <a:stretch>
            <a:fillRect/>
          </a:stretch>
        </p:blipFill>
        <p:spPr bwMode="auto">
          <a:xfrm>
            <a:off x="8418513" y="1863725"/>
            <a:ext cx="633412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338" y="1397000"/>
            <a:ext cx="576262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77868" y="189813"/>
            <a:ext cx="7218468" cy="11160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6904C-CF26-4830-837F-80FAEC50BCF4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7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s-NI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s-N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7166B5-5D51-44B1-A450-1BD895BB48D5}" type="datetimeFigureOut">
              <a:rPr lang="en-US"/>
              <a:pPr>
                <a:defRPr/>
              </a:pPr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A8FC61-FD85-4870-9B52-3566B19707B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  <p:sldLayoutId id="2147484023" r:id="rId14"/>
    <p:sldLayoutId id="2147484024" r:id="rId15"/>
    <p:sldLayoutId id="2147484025" r:id="rId16"/>
    <p:sldLayoutId id="2147484026" r:id="rId17"/>
    <p:sldLayoutId id="2147484027" r:id="rId18"/>
    <p:sldLayoutId id="2147484028" r:id="rId1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Calibri" pitchFamily="34" charset="0"/>
        </a:defRPr>
      </a:lvl9pPr>
    </p:titleStyle>
    <p:bodyStyle>
      <a:lvl1pPr marL="228600" indent="-228600" algn="l" rtl="0" eaLnBrk="1" fontAlgn="base" hangingPunct="1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4572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6858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3pPr>
      <a:lvl4pPr marL="914400" indent="-228600" algn="l" rtl="0" eaLnBrk="1" fontAlgn="base" hangingPunct="1">
        <a:spcBef>
          <a:spcPts val="600"/>
        </a:spcBef>
        <a:spcAft>
          <a:spcPct val="0"/>
        </a:spcAft>
        <a:buClr>
          <a:srgbClr val="C5D0A0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4pPr>
      <a:lvl5pPr marL="1143000" indent="-22860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787900" y="1844675"/>
            <a:ext cx="4392613" cy="933450"/>
          </a:xfrm>
        </p:spPr>
        <p:txBody>
          <a:bodyPr/>
          <a:lstStyle/>
          <a:p>
            <a:pPr eaLnBrk="1" hangingPunct="1"/>
            <a:r>
              <a:rPr lang="it-IT" dirty="0" smtClean="0">
                <a:solidFill>
                  <a:srgbClr val="1C4853"/>
                </a:solidFill>
              </a:rPr>
              <a:t>Del 1.1. 1.4 </a:t>
            </a:r>
            <a:r>
              <a:rPr lang="it-IT" dirty="0" err="1" smtClean="0">
                <a:solidFill>
                  <a:srgbClr val="1C4853"/>
                </a:solidFill>
              </a:rPr>
              <a:t>discussion</a:t>
            </a:r>
            <a:endParaRPr lang="it-IT" dirty="0" smtClean="0">
              <a:solidFill>
                <a:srgbClr val="1C4853"/>
              </a:solidFill>
            </a:endParaRPr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4787900" y="3498850"/>
            <a:ext cx="4248150" cy="2667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it-IT" sz="2800" b="1" dirty="0" smtClean="0">
                <a:solidFill>
                  <a:schemeClr val="tx1"/>
                </a:solidFill>
              </a:rPr>
              <a:t>PM </a:t>
            </a:r>
            <a:r>
              <a:rPr lang="it-IT" sz="2800" b="1" dirty="0" err="1" smtClean="0">
                <a:solidFill>
                  <a:schemeClr val="tx1"/>
                </a:solidFill>
              </a:rPr>
              <a:t>Ruti</a:t>
            </a:r>
            <a:r>
              <a:rPr lang="it-IT" sz="2800" b="1" dirty="0" smtClean="0">
                <a:solidFill>
                  <a:schemeClr val="tx1"/>
                </a:solidFill>
              </a:rPr>
              <a:t> – </a:t>
            </a:r>
            <a:r>
              <a:rPr lang="it-IT" sz="2800" b="1" dirty="0" smtClean="0">
                <a:solidFill>
                  <a:schemeClr val="tx1"/>
                </a:solidFill>
              </a:rPr>
              <a:t>C </a:t>
            </a:r>
            <a:r>
              <a:rPr lang="it-IT" sz="2800" b="1" dirty="0" err="1" smtClean="0">
                <a:solidFill>
                  <a:schemeClr val="tx1"/>
                </a:solidFill>
              </a:rPr>
              <a:t>Goodess</a:t>
            </a:r>
            <a:endParaRPr lang="it-IT" sz="2800" b="1" dirty="0" smtClean="0">
              <a:solidFill>
                <a:schemeClr val="tx1"/>
              </a:solidFill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771775" y="6208713"/>
            <a:ext cx="33829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it-IT" sz="2400" b="1" u="sng">
                <a:solidFill>
                  <a:srgbClr val="C00000"/>
                </a:solidFill>
              </a:rPr>
              <a:t>http://www.climrun.eu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43887" y="2492896"/>
            <a:ext cx="1500113" cy="1116012"/>
          </a:xfrm>
        </p:spPr>
        <p:txBody>
          <a:bodyPr/>
          <a:lstStyle/>
          <a:p>
            <a:r>
              <a:rPr lang="it-IT" dirty="0" smtClean="0"/>
              <a:t>Del1.1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9273" y="33759"/>
            <a:ext cx="8784976" cy="5256584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GB" sz="1800" b="1" dirty="0">
                <a:latin typeface="Calibri" pitchFamily="34" charset="0"/>
              </a:rPr>
              <a:t>Overall process – the methodological key stages (WG1</a:t>
            </a:r>
            <a:r>
              <a:rPr lang="en-GB" sz="1800" b="1" dirty="0" smtClean="0">
                <a:latin typeface="Calibri" pitchFamily="34" charset="0"/>
              </a:rPr>
              <a:t>)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>
                <a:latin typeface="Calibri" pitchFamily="34" charset="0"/>
              </a:rPr>
              <a:t>The business model for climate services (three tiers model) – short </a:t>
            </a:r>
            <a:r>
              <a:rPr lang="en-GB" b="1" dirty="0" smtClean="0">
                <a:latin typeface="Calibri" pitchFamily="34" charset="0"/>
              </a:rPr>
              <a:t>intro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Life cycle of CS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>
                <a:latin typeface="Calibri" pitchFamily="34" charset="0"/>
              </a:rPr>
              <a:t>list of existing </a:t>
            </a:r>
            <a:r>
              <a:rPr lang="en-GB" b="1" dirty="0" smtClean="0">
                <a:latin typeface="Calibri" pitchFamily="34" charset="0"/>
              </a:rPr>
              <a:t>skills (data, model tools).. Organizations … </a:t>
            </a:r>
            <a:r>
              <a:rPr lang="en-GB" b="1" dirty="0">
                <a:latin typeface="Calibri" pitchFamily="34" charset="0"/>
              </a:rPr>
              <a:t>scouting phase </a:t>
            </a:r>
            <a:r>
              <a:rPr lang="en-GB" b="1" dirty="0" smtClean="0">
                <a:latin typeface="Calibri" pitchFamily="34" charset="0"/>
              </a:rPr>
              <a:t>…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Need for national coordination and </a:t>
            </a:r>
            <a:r>
              <a:rPr lang="en-GB" b="1" dirty="0" err="1" smtClean="0">
                <a:latin typeface="Calibri" pitchFamily="34" charset="0"/>
              </a:rPr>
              <a:t>european</a:t>
            </a:r>
            <a:r>
              <a:rPr lang="en-GB" b="1" smtClean="0">
                <a:latin typeface="Calibri" pitchFamily="34" charset="0"/>
              </a:rPr>
              <a:t> level … </a:t>
            </a:r>
            <a:r>
              <a:rPr lang="en-GB" b="1" dirty="0" smtClean="0">
                <a:latin typeface="Calibri" pitchFamily="34" charset="0"/>
              </a:rPr>
              <a:t>CS it’s not simply limited to Met Services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b="1" dirty="0" smtClean="0">
                <a:latin typeface="Calibri" pitchFamily="34" charset="0"/>
              </a:rPr>
              <a:t>Identification </a:t>
            </a:r>
            <a:r>
              <a:rPr lang="en-GB" sz="1800" b="1" dirty="0">
                <a:latin typeface="Calibri" pitchFamily="34" charset="0"/>
              </a:rPr>
              <a:t>and selection of stakeholders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b="1" dirty="0">
                <a:latin typeface="Calibri" pitchFamily="34" charset="0"/>
              </a:rPr>
              <a:t>Communication with stakeholders (WG1</a:t>
            </a:r>
            <a:r>
              <a:rPr lang="en-GB" sz="1800" b="1" dirty="0" smtClean="0">
                <a:latin typeface="Calibri" pitchFamily="34" charset="0"/>
              </a:rPr>
              <a:t>)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sz="1600" b="1" dirty="0" smtClean="0">
                <a:latin typeface="Calibri" pitchFamily="34" charset="0"/>
              </a:rPr>
              <a:t>Involvement of social science experts … impact experts (ISI MIP involvement)… 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sz="1600" b="1" dirty="0" smtClean="0">
                <a:latin typeface="Calibri" pitchFamily="34" charset="0"/>
              </a:rPr>
              <a:t>Expectation and risks … </a:t>
            </a:r>
            <a:endParaRPr lang="en-GB" sz="1600" b="1" dirty="0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1800" b="1" dirty="0">
                <a:latin typeface="Calibri" pitchFamily="34" charset="0"/>
              </a:rPr>
              <a:t>Identification of needs (WG1)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b="1" dirty="0">
                <a:latin typeface="Calibri" pitchFamily="34" charset="0"/>
              </a:rPr>
              <a:t>Translation of needs (WG1 and WG2</a:t>
            </a:r>
            <a:r>
              <a:rPr lang="en-GB" sz="1800" b="1" dirty="0" smtClean="0">
                <a:latin typeface="Calibri" pitchFamily="34" charset="0"/>
              </a:rPr>
              <a:t>)*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Defining products 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Defining new research developments to answering the needs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Actors … definition … (stakeholders, climatologists, training … , translators)</a:t>
            </a:r>
            <a:endParaRPr lang="en-GB" b="1" dirty="0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1800" b="1" dirty="0">
                <a:latin typeface="Calibri" pitchFamily="34" charset="0"/>
              </a:rPr>
              <a:t>P</a:t>
            </a:r>
            <a:r>
              <a:rPr lang="en-GB" sz="1800" b="1" dirty="0" smtClean="0">
                <a:latin typeface="Calibri" pitchFamily="34" charset="0"/>
              </a:rPr>
              <a:t>roducing products </a:t>
            </a:r>
            <a:r>
              <a:rPr lang="en-GB" sz="1800" b="1" dirty="0">
                <a:latin typeface="Calibri" pitchFamily="34" charset="0"/>
              </a:rPr>
              <a:t>(WG2</a:t>
            </a:r>
            <a:r>
              <a:rPr lang="en-GB" sz="1800" b="1" dirty="0" smtClean="0">
                <a:latin typeface="Calibri" pitchFamily="34" charset="0"/>
              </a:rPr>
              <a:t>)*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b="1" dirty="0" smtClean="0">
                <a:latin typeface="Calibri" pitchFamily="34" charset="0"/>
              </a:rPr>
              <a:t>Methodologies to evaluating economic value of CS</a:t>
            </a:r>
            <a:endParaRPr lang="en-GB" sz="1800" b="1" dirty="0"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1800" b="1" dirty="0" smtClean="0">
                <a:latin typeface="Calibri" pitchFamily="34" charset="0"/>
              </a:rPr>
              <a:t>Assessing </a:t>
            </a:r>
            <a:r>
              <a:rPr lang="en-GB" sz="1800" b="1" dirty="0">
                <a:latin typeface="Calibri" pitchFamily="34" charset="0"/>
              </a:rPr>
              <a:t>and refining </a:t>
            </a:r>
            <a:r>
              <a:rPr lang="en-GB" sz="1800" b="1" dirty="0" smtClean="0">
                <a:latin typeface="Calibri" pitchFamily="34" charset="0"/>
              </a:rPr>
              <a:t>products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b="1" dirty="0" smtClean="0">
                <a:latin typeface="Calibri" pitchFamily="34" charset="0"/>
              </a:rPr>
              <a:t>Certification … (ask to </a:t>
            </a:r>
            <a:r>
              <a:rPr lang="en-GB" sz="1800" b="1" dirty="0" err="1" smtClean="0">
                <a:latin typeface="Calibri" pitchFamily="34" charset="0"/>
              </a:rPr>
              <a:t>Sindico</a:t>
            </a:r>
            <a:r>
              <a:rPr lang="en-GB" sz="1800" b="1" dirty="0" smtClean="0">
                <a:latin typeface="Calibri" pitchFamily="34" charset="0"/>
              </a:rPr>
              <a:t> …. Maybe)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26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D1.1	… </a:t>
            </a:r>
            <a:r>
              <a:rPr lang="it-IT" dirty="0" err="1" smtClean="0"/>
              <a:t>suggestion</a:t>
            </a:r>
            <a:r>
              <a:rPr lang="it-IT" dirty="0" smtClean="0"/>
              <a:t> for </a:t>
            </a:r>
            <a:r>
              <a:rPr lang="it-IT" dirty="0" err="1" smtClean="0"/>
              <a:t>writing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previous</a:t>
            </a:r>
            <a:r>
              <a:rPr lang="it-IT" dirty="0" smtClean="0"/>
              <a:t>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evaluate</a:t>
            </a:r>
            <a:r>
              <a:rPr lang="it-IT" dirty="0" smtClean="0"/>
              <a:t> the </a:t>
            </a:r>
            <a:r>
              <a:rPr lang="it-IT" dirty="0" err="1" smtClean="0"/>
              <a:t>feasibility</a:t>
            </a:r>
            <a:r>
              <a:rPr lang="it-IT" dirty="0" smtClean="0"/>
              <a:t>:</a:t>
            </a:r>
          </a:p>
          <a:p>
            <a:pPr lvl="1"/>
            <a:r>
              <a:rPr lang="it-IT" dirty="0" err="1" smtClean="0"/>
              <a:t>Costs</a:t>
            </a:r>
            <a:r>
              <a:rPr lang="it-IT" dirty="0" smtClean="0"/>
              <a:t>, extra-</a:t>
            </a:r>
            <a:r>
              <a:rPr lang="it-IT" dirty="0" err="1" smtClean="0"/>
              <a:t>financial</a:t>
            </a:r>
            <a:r>
              <a:rPr lang="it-IT" dirty="0" smtClean="0"/>
              <a:t> </a:t>
            </a:r>
            <a:r>
              <a:rPr lang="it-IT" dirty="0" err="1" smtClean="0"/>
              <a:t>costs</a:t>
            </a:r>
            <a:r>
              <a:rPr lang="it-IT" dirty="0" smtClean="0"/>
              <a:t> …. </a:t>
            </a:r>
          </a:p>
          <a:p>
            <a:pPr lvl="1"/>
            <a:r>
              <a:rPr lang="it-IT" dirty="0" smtClean="0"/>
              <a:t>Reality …</a:t>
            </a:r>
          </a:p>
          <a:p>
            <a:pPr lvl="1"/>
            <a:r>
              <a:rPr lang="it-IT" dirty="0" smtClean="0"/>
              <a:t>Technical background … </a:t>
            </a:r>
          </a:p>
          <a:p>
            <a:r>
              <a:rPr lang="it-IT" dirty="0" smtClean="0"/>
              <a:t>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40707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D1.1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Stakeholder mapping etc. (e.g., see D1.1)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Perception questionnaire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Functioning of the CET/SET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Workshops (e.g., see D4.2)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latin typeface="Calibri" pitchFamily="34" charset="0"/>
              </a:rPr>
              <a:t>Product information sheets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39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7671" y="0"/>
            <a:ext cx="6949301" cy="1116012"/>
          </a:xfrm>
        </p:spPr>
        <p:txBody>
          <a:bodyPr/>
          <a:lstStyle/>
          <a:p>
            <a:r>
              <a:rPr lang="it-IT" dirty="0" smtClean="0"/>
              <a:t>Del1.4 </a:t>
            </a:r>
            <a:r>
              <a:rPr lang="it-IT" dirty="0" err="1" smtClean="0"/>
              <a:t>Recommendation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548680"/>
            <a:ext cx="8532440" cy="5256584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The business model for climate services (three tiers model)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sz="2000" b="1" dirty="0" smtClean="0">
                <a:latin typeface="Calibri" pitchFamily="34" charset="0"/>
              </a:rPr>
              <a:t>Climate tier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sz="2000" b="1" dirty="0" smtClean="0">
                <a:latin typeface="Calibri" pitchFamily="34" charset="0"/>
              </a:rPr>
              <a:t>Intermediate (SME) tier</a:t>
            </a:r>
          </a:p>
          <a:p>
            <a:pPr marL="514350" lvl="1" indent="-285750">
              <a:buFont typeface="Arial" charset="0"/>
              <a:buChar char="•"/>
            </a:pPr>
            <a:r>
              <a:rPr lang="en-GB" sz="2000" b="1" dirty="0" smtClean="0">
                <a:latin typeface="Calibri" pitchFamily="34" charset="0"/>
              </a:rPr>
              <a:t>Stakeholder tier </a:t>
            </a:r>
          </a:p>
          <a:p>
            <a:pPr marL="285750" lvl="1" indent="-285750">
              <a:spcBef>
                <a:spcPts val="2000"/>
              </a:spcBef>
              <a:buClr>
                <a:schemeClr val="accent1"/>
              </a:buClr>
              <a:buFont typeface="Arial" charset="0"/>
              <a:buChar char="•"/>
            </a:pPr>
            <a:r>
              <a:rPr lang="en-GB" b="1" dirty="0">
                <a:latin typeface="Calibri" pitchFamily="34" charset="0"/>
              </a:rPr>
              <a:t>Need for national coordination … CS it’s not simply limited to Met </a:t>
            </a:r>
            <a:r>
              <a:rPr lang="en-GB" b="1" dirty="0" smtClean="0">
                <a:latin typeface="Calibri" pitchFamily="34" charset="0"/>
              </a:rPr>
              <a:t>Services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Training of intermediate tier (and also stakeholders) – capacity building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Certification of products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Upstream research: </a:t>
            </a:r>
            <a:r>
              <a:rPr lang="en-GB" b="1" dirty="0" err="1" smtClean="0">
                <a:latin typeface="Calibri" pitchFamily="34" charset="0"/>
              </a:rPr>
              <a:t>Feebacks</a:t>
            </a:r>
            <a:r>
              <a:rPr lang="en-GB" b="1" dirty="0" smtClean="0">
                <a:latin typeface="Calibri" pitchFamily="34" charset="0"/>
              </a:rPr>
              <a:t> from stakeholder’s and intermediate (SME ..) level to </a:t>
            </a:r>
            <a:r>
              <a:rPr lang="en-GB" b="1" dirty="0" err="1" smtClean="0">
                <a:latin typeface="Calibri" pitchFamily="34" charset="0"/>
              </a:rPr>
              <a:t>governement</a:t>
            </a:r>
            <a:r>
              <a:rPr lang="en-GB" b="1" dirty="0" smtClean="0">
                <a:latin typeface="Calibri" pitchFamily="34" charset="0"/>
              </a:rPr>
              <a:t> of funding agencies to </a:t>
            </a:r>
            <a:r>
              <a:rPr lang="en-GB" b="1" dirty="0" err="1" smtClean="0">
                <a:latin typeface="Calibri" pitchFamily="34" charset="0"/>
              </a:rPr>
              <a:t>devolop</a:t>
            </a:r>
            <a:r>
              <a:rPr lang="en-GB" b="1" dirty="0" smtClean="0">
                <a:latin typeface="Calibri" pitchFamily="34" charset="0"/>
              </a:rPr>
              <a:t> new products and research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Co-funding from intermediate level and Stakeholders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Synthesis of economic value of CS from Case studies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 smtClean="0">
                <a:latin typeface="Calibri" pitchFamily="34" charset="0"/>
              </a:rPr>
              <a:t>Synthesis of new research from CLIMRUN experience</a:t>
            </a:r>
            <a:endParaRPr lang="en-GB" b="1" dirty="0">
              <a:latin typeface="Calibri" pitchFamily="34" charset="0"/>
            </a:endParaRPr>
          </a:p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3049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dirty="0"/>
              <a:t>Major and systematic continuous involvement of stakeholders  even within the project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dirty="0"/>
              <a:t>Needs to translation to specific stakeholders in an appropriate language ; better identification of stakeholders community (skilled /not skilled) . Translate in concrete example (real life)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dirty="0"/>
              <a:t>Define a priority of problems  (find the easiest battle and the key points. Find the needs)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dirty="0"/>
              <a:t>Definition of transfer function from climate to impacts problems (</a:t>
            </a:r>
            <a:r>
              <a:rPr lang="en-US" dirty="0" err="1"/>
              <a:t>e.g</a:t>
            </a:r>
            <a:r>
              <a:rPr lang="en-US" dirty="0"/>
              <a:t> precipitation-&gt; hydropower). Major involvement of impact groups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dirty="0"/>
              <a:t>Sustainability of climate services (in an operational point of view)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650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clim-run_PP97-2003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template_clim-run_PP97-2003</Template>
  <TotalTime>1179</TotalTime>
  <Words>402</Words>
  <Application>Microsoft Office PowerPoint</Application>
  <PresentationFormat>Presentazione su schermo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template_clim-run_PP97-2003</vt:lpstr>
      <vt:lpstr>Del 1.1. 1.4 discussion</vt:lpstr>
      <vt:lpstr>Del1.1</vt:lpstr>
      <vt:lpstr>D1.1 … suggestion for writing phase</vt:lpstr>
      <vt:lpstr>D1.1</vt:lpstr>
      <vt:lpstr>Del1.4 Recommendation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UTMEA</dc:creator>
  <cp:lastModifiedBy>enea</cp:lastModifiedBy>
  <cp:revision>26</cp:revision>
  <dcterms:created xsi:type="dcterms:W3CDTF">2013-07-06T16:16:52Z</dcterms:created>
  <dcterms:modified xsi:type="dcterms:W3CDTF">2013-07-09T08:15:09Z</dcterms:modified>
</cp:coreProperties>
</file>