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82" r:id="rId2"/>
    <p:sldId id="293" r:id="rId3"/>
    <p:sldId id="324" r:id="rId4"/>
    <p:sldId id="325" r:id="rId5"/>
    <p:sldId id="334" r:id="rId6"/>
    <p:sldId id="335" r:id="rId7"/>
    <p:sldId id="337" r:id="rId8"/>
    <p:sldId id="336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003399"/>
    <a:srgbClr val="D85656"/>
    <a:srgbClr val="CEDAF4"/>
    <a:srgbClr val="D7E5EB"/>
    <a:srgbClr val="3333FF"/>
    <a:srgbClr val="014999"/>
    <a:srgbClr val="0033CC"/>
    <a:srgbClr val="AB44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287" autoAdjust="0"/>
    <p:restoredTop sz="94471" autoAdjust="0"/>
  </p:normalViewPr>
  <p:slideViewPr>
    <p:cSldViewPr snapToObjects="1">
      <p:cViewPr>
        <p:scale>
          <a:sx n="100" d="100"/>
          <a:sy n="100" d="100"/>
        </p:scale>
        <p:origin x="-606" y="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856918-91DD-4F33-8D71-554B85B01D87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35CA2E-B92D-449D-9CA4-0ADE3A08F39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6B8595-6A7C-494E-8002-1A205D5E3729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402F25-F5D8-4060-BEF1-A41487ED429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A960E9-F6A1-430D-895D-A7E43CB8A1C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2 piliers indispensables</a:t>
            </a:r>
          </a:p>
          <a:p>
            <a:r>
              <a:rPr lang="fr-FR" dirty="0" smtClean="0"/>
              <a:t>La phase d’identification repose ainsi sur deux piliers :</a:t>
            </a:r>
          </a:p>
          <a:p>
            <a:pPr lvl="0"/>
            <a:r>
              <a:rPr lang="fr-FR" dirty="0" smtClean="0"/>
              <a:t>d’une part un repérage global des acteurs incontournables dans le paysage touristique du territoire, sur la base d’une analyse institutionnelle classique </a:t>
            </a:r>
          </a:p>
          <a:p>
            <a:pPr lvl="0"/>
            <a:r>
              <a:rPr lang="fr-FR" dirty="0" smtClean="0"/>
              <a:t>d’autre part, un repérage plus informel sur la base de la connaissance fine du territoire par l’équipe de recherche locale (</a:t>
            </a:r>
            <a:r>
              <a:rPr lang="fr-FR" dirty="0" err="1" smtClean="0"/>
              <a:t>Ph.Bourdeau</a:t>
            </a:r>
            <a:r>
              <a:rPr lang="fr-FR" dirty="0" smtClean="0"/>
              <a:t>, chercheur à l’Institut de Géographie Alpine).</a:t>
            </a:r>
          </a:p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2 piliers indispensables</a:t>
            </a:r>
          </a:p>
          <a:p>
            <a:r>
              <a:rPr lang="fr-FR" dirty="0" smtClean="0"/>
              <a:t>La phase d’identification repose ainsi sur deux piliers :</a:t>
            </a:r>
          </a:p>
          <a:p>
            <a:pPr lvl="0"/>
            <a:r>
              <a:rPr lang="fr-FR" dirty="0" smtClean="0"/>
              <a:t>d’une part un repérage global des acteurs incontournables dans le paysage touristique du territoire, sur la base d’une analyse institutionnelle classique </a:t>
            </a:r>
          </a:p>
          <a:p>
            <a:pPr lvl="0"/>
            <a:r>
              <a:rPr lang="fr-FR" dirty="0" smtClean="0"/>
              <a:t>d’autre part, un repérage plus informel sur la base de la connaissance fine du territoire par l’équipe de recherche locale (</a:t>
            </a:r>
            <a:r>
              <a:rPr lang="fr-FR" dirty="0" err="1" smtClean="0"/>
              <a:t>Ph.Bourdeau</a:t>
            </a:r>
            <a:r>
              <a:rPr lang="fr-FR" dirty="0" smtClean="0"/>
              <a:t>, chercheur à l’Institut de Géographie Alpine).</a:t>
            </a:r>
          </a:p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2 piliers indispensables</a:t>
            </a:r>
          </a:p>
          <a:p>
            <a:r>
              <a:rPr lang="fr-FR" dirty="0" smtClean="0"/>
              <a:t>La phase d’identification repose ainsi sur deux piliers :</a:t>
            </a:r>
          </a:p>
          <a:p>
            <a:pPr lvl="0"/>
            <a:r>
              <a:rPr lang="fr-FR" dirty="0" smtClean="0"/>
              <a:t>d’une part un repérage global des acteurs incontournables dans le paysage touristique du territoire, sur la base d’une analyse institutionnelle classique </a:t>
            </a:r>
          </a:p>
          <a:p>
            <a:pPr lvl="0"/>
            <a:r>
              <a:rPr lang="fr-FR" dirty="0" smtClean="0"/>
              <a:t>d’autre part, un repérage plus informel sur la base de la connaissance fine du territoire par l’équipe de recherche locale (</a:t>
            </a:r>
            <a:r>
              <a:rPr lang="fr-FR" dirty="0" err="1" smtClean="0"/>
              <a:t>Ph.Bourdeau</a:t>
            </a:r>
            <a:r>
              <a:rPr lang="fr-FR" dirty="0" smtClean="0"/>
              <a:t>, chercheur à l’Institut de Géographie Alpine).</a:t>
            </a:r>
          </a:p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2 piliers indispensables</a:t>
            </a:r>
          </a:p>
          <a:p>
            <a:r>
              <a:rPr lang="fr-FR" dirty="0" smtClean="0"/>
              <a:t>La phase d’identification repose ainsi sur deux piliers :</a:t>
            </a:r>
          </a:p>
          <a:p>
            <a:pPr lvl="0"/>
            <a:r>
              <a:rPr lang="fr-FR" dirty="0" smtClean="0"/>
              <a:t>d’une part un repérage global des acteurs incontournables dans le paysage touristique du territoire, sur la base d’une analyse institutionnelle classique </a:t>
            </a:r>
          </a:p>
          <a:p>
            <a:pPr lvl="0"/>
            <a:r>
              <a:rPr lang="fr-FR" dirty="0" smtClean="0"/>
              <a:t>d’autre part, un repérage plus informel sur la base de la connaissance fine du territoire par l’équipe de recherche locale (</a:t>
            </a:r>
            <a:r>
              <a:rPr lang="fr-FR" dirty="0" err="1" smtClean="0"/>
              <a:t>Ph.Bourdeau</a:t>
            </a:r>
            <a:r>
              <a:rPr lang="fr-FR" dirty="0" smtClean="0"/>
              <a:t>, chercheur à l’Institut de Géographie Alpine).</a:t>
            </a:r>
          </a:p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2 piliers indispensables</a:t>
            </a:r>
          </a:p>
          <a:p>
            <a:r>
              <a:rPr lang="fr-FR" dirty="0" smtClean="0"/>
              <a:t>La phase d’identification repose ainsi sur deux piliers :</a:t>
            </a:r>
          </a:p>
          <a:p>
            <a:pPr lvl="0"/>
            <a:r>
              <a:rPr lang="fr-FR" dirty="0" smtClean="0"/>
              <a:t>d’une part un repérage global des acteurs incontournables dans le paysage touristique du territoire, sur la base d’une analyse institutionnelle classique </a:t>
            </a:r>
          </a:p>
          <a:p>
            <a:pPr lvl="0"/>
            <a:r>
              <a:rPr lang="fr-FR" dirty="0" smtClean="0"/>
              <a:t>d’autre part, un repérage plus informel sur la base de la connaissance fine du territoire par l’équipe de recherche locale (</a:t>
            </a:r>
            <a:r>
              <a:rPr lang="fr-FR" dirty="0" err="1" smtClean="0"/>
              <a:t>Ph.Bourdeau</a:t>
            </a:r>
            <a:r>
              <a:rPr lang="fr-FR" dirty="0" smtClean="0"/>
              <a:t>, chercheur à l’Institut de Géographie Alpine).</a:t>
            </a:r>
          </a:p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2 piliers indispensables</a:t>
            </a:r>
          </a:p>
          <a:p>
            <a:r>
              <a:rPr lang="fr-FR" dirty="0" smtClean="0"/>
              <a:t>La phase d’identification repose ainsi sur deux piliers :</a:t>
            </a:r>
          </a:p>
          <a:p>
            <a:pPr lvl="0"/>
            <a:r>
              <a:rPr lang="fr-FR" dirty="0" smtClean="0"/>
              <a:t>d’une part un repérage global des acteurs incontournables dans le paysage touristique du territoire, sur la base d’une analyse institutionnelle classique </a:t>
            </a:r>
          </a:p>
          <a:p>
            <a:pPr lvl="0"/>
            <a:r>
              <a:rPr lang="fr-FR" dirty="0" smtClean="0"/>
              <a:t>d’autre part, un repérage plus informel sur la base de la connaissance fine du territoire par l’équipe de recherche locale (</a:t>
            </a:r>
            <a:r>
              <a:rPr lang="fr-FR" dirty="0" err="1" smtClean="0"/>
              <a:t>Ph.Bourdeau</a:t>
            </a:r>
            <a:r>
              <a:rPr lang="fr-FR" dirty="0" smtClean="0"/>
              <a:t>, chercheur à l’Institut de Géographie Alpine).</a:t>
            </a:r>
          </a:p>
          <a:p>
            <a:pPr lvl="0"/>
            <a:endParaRPr lang="fr-FR" dirty="0" smtClean="0"/>
          </a:p>
          <a:p>
            <a:pPr lvl="0"/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402F25-F5D8-4060-BEF1-A41487ED42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14388"/>
            <a:ext cx="44037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61"/>
          <p:cNvPicPr>
            <a:picLocks noChangeAspect="1"/>
          </p:cNvPicPr>
          <p:nvPr/>
        </p:nvPicPr>
        <p:blipFill>
          <a:blip r:embed="rId3"/>
          <a:srcRect t="80885"/>
          <a:stretch>
            <a:fillRect/>
          </a:stretch>
        </p:blipFill>
        <p:spPr bwMode="auto">
          <a:xfrm>
            <a:off x="304800" y="304800"/>
            <a:ext cx="44037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4"/>
          <a:srcRect l="65651" t="18091" r="25952" b="72650"/>
          <a:stretch>
            <a:fillRect/>
          </a:stretch>
        </p:blipFill>
        <p:spPr bwMode="auto">
          <a:xfrm>
            <a:off x="7683500" y="350838"/>
            <a:ext cx="9445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407988"/>
            <a:ext cx="971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9980" y="2724151"/>
            <a:ext cx="4038600" cy="93345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9500" y="3657600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AB55BA1-2301-4CA1-AE7B-1F4BDC458CC5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8451-6EC3-482D-B027-C8FF48009B8C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4061B-0EB2-4AC5-B1F0-03BF8CE8AECC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1463" y="0"/>
            <a:ext cx="3508375" cy="6858000"/>
          </a:xfrm>
          <a:prstGeom prst="rect">
            <a:avLst/>
          </a:prstGeom>
          <a:solidFill>
            <a:srgbClr val="CEDA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/>
          <a:srcRect t="66451"/>
          <a:stretch>
            <a:fillRect/>
          </a:stretch>
        </p:blipFill>
        <p:spPr bwMode="auto">
          <a:xfrm>
            <a:off x="436563" y="7938"/>
            <a:ext cx="3343275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59C0B-CF76-4B4D-8911-FA5D40D29552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213" y="6423025"/>
            <a:ext cx="33162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989388" y="3370263"/>
            <a:ext cx="220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  <a:cs typeface="Arial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E2F58-8DDC-477E-8100-4A38B4721722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997A6-8C20-41AF-BC07-28A88DF4E095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2575" y="228600"/>
            <a:ext cx="6386513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5211763" y="6235700"/>
            <a:ext cx="13493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28149A7-A912-4E5E-A58A-80340D405029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81000" y="6235700"/>
            <a:ext cx="4648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24388" y="4535488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6"/>
          </p:nvPr>
        </p:nvSpPr>
        <p:spPr>
          <a:xfrm>
            <a:off x="3048000" y="6235700"/>
            <a:ext cx="134778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044D866-3608-410D-B8E6-C7413284F172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81000" y="6235700"/>
            <a:ext cx="259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49800" y="3370263"/>
            <a:ext cx="220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  <a:cs typeface="Arial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EE795-D060-4C87-9F66-AA9FA3F66339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AE8A4-FA61-4D66-AA78-DDFE825FC5D1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 rot="16200000">
            <a:off x="8593932" y="561181"/>
            <a:ext cx="260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3600" b="1">
                <a:solidFill>
                  <a:srgbClr val="7EC3D4"/>
                </a:solidFill>
                <a:latin typeface="Calibri" pitchFamily="34" charset="0"/>
                <a:cs typeface="Arial" charset="0"/>
              </a:rPr>
              <a:t>+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EFED3-FD12-47A3-9DFC-982B754D0CC1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019" y="188640"/>
            <a:ext cx="6949301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556792"/>
            <a:ext cx="7556500" cy="4569371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88896-3A8A-47F5-B795-06091586F533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34471"/>
            <a:ext cx="6809830" cy="702241"/>
          </a:xfrm>
        </p:spPr>
        <p:txBody>
          <a:bodyPr anchor="b"/>
          <a:lstStyle/>
          <a:p>
            <a:r>
              <a:rPr lang="fr-FR" smtClean="0"/>
              <a:t>Cliquez pour modifier le style du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91957"/>
            <a:ext cx="7556313" cy="4525963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836712"/>
            <a:ext cx="6809787" cy="486311"/>
          </a:xfrm>
          <a:solidFill>
            <a:schemeClr val="accent6">
              <a:lumMod val="75000"/>
            </a:schemeClr>
          </a:solidFill>
          <a:ln>
            <a:noFill/>
          </a:ln>
        </p:spPr>
        <p:txBody>
          <a:bodyPr rtlCol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DA28B-6E51-4DCB-905E-9D1005D76946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8813" y="228600"/>
            <a:ext cx="8201025" cy="6384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611188" y="115888"/>
            <a:ext cx="3343275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/>
          </p:cNvPicPr>
          <p:nvPr/>
        </p:nvPicPr>
        <p:blipFill>
          <a:blip r:embed="rId2"/>
          <a:srcRect t="67143"/>
          <a:stretch>
            <a:fillRect/>
          </a:stretch>
        </p:blipFill>
        <p:spPr bwMode="auto">
          <a:xfrm>
            <a:off x="5497513" y="238125"/>
            <a:ext cx="3344862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770AC762-AB4E-4B7F-8150-7BD87DAD4C0A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99BBA44B-135B-4D82-A72A-DB003ED811C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81038-4C53-45D5-8658-D99E2501B8BC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B64E0-1DF3-4A0A-9D0B-B38382801DE8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4B93C-307F-4AD9-9E00-A5399785D001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8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714D6-2EC6-4EDB-99DA-F4DB678054DB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/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D5758-6F51-4309-B7E4-F4CCCBA06511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s-N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N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EC39E1-ACB6-47EC-BD68-D482964B4168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277105-4917-4272-A589-74675EEBB87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  <p:sldLayoutId id="2147484022" r:id="rId13"/>
    <p:sldLayoutId id="2147484023" r:id="rId14"/>
    <p:sldLayoutId id="2147484024" r:id="rId15"/>
    <p:sldLayoutId id="2147484025" r:id="rId16"/>
    <p:sldLayoutId id="2147484026" r:id="rId17"/>
    <p:sldLayoutId id="2147484027" r:id="rId18"/>
    <p:sldLayoutId id="2147484028" r:id="rId1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1" fontAlgn="base" hangingPunct="1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6858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9144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11430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4499992" y="1916832"/>
            <a:ext cx="4392613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err="1" smtClean="0">
                <a:solidFill>
                  <a:srgbClr val="1C4853"/>
                </a:solidFill>
              </a:rPr>
              <a:t>Tourism</a:t>
            </a:r>
            <a:r>
              <a:rPr lang="fr-FR" b="1" dirty="0" smtClean="0">
                <a:solidFill>
                  <a:srgbClr val="1C4853"/>
                </a:solidFill>
              </a:rPr>
              <a:t> </a:t>
            </a:r>
            <a:r>
              <a:rPr lang="fr-FR" b="1" dirty="0" err="1" smtClean="0">
                <a:solidFill>
                  <a:srgbClr val="1C4853"/>
                </a:solidFill>
              </a:rPr>
              <a:t>Comfort</a:t>
            </a:r>
            <a:r>
              <a:rPr lang="fr-FR" b="1" dirty="0" smtClean="0">
                <a:solidFill>
                  <a:srgbClr val="1C4853"/>
                </a:solidFill>
              </a:rPr>
              <a:t> Indexes: </a:t>
            </a:r>
            <a:r>
              <a:rPr lang="fr-FR" b="1" dirty="0" err="1" smtClean="0">
                <a:solidFill>
                  <a:srgbClr val="1C4853"/>
                </a:solidFill>
              </a:rPr>
              <a:t>from</a:t>
            </a:r>
            <a:r>
              <a:rPr lang="fr-FR" b="1" dirty="0" smtClean="0">
                <a:solidFill>
                  <a:srgbClr val="1C4853"/>
                </a:solidFill>
              </a:rPr>
              <a:t> observations to </a:t>
            </a:r>
            <a:r>
              <a:rPr lang="fr-FR" b="1" dirty="0" err="1" smtClean="0">
                <a:solidFill>
                  <a:srgbClr val="1C4853"/>
                </a:solidFill>
              </a:rPr>
              <a:t>RCMs</a:t>
            </a:r>
            <a:r>
              <a:rPr lang="fr-FR" b="1" dirty="0" smtClean="0">
                <a:solidFill>
                  <a:srgbClr val="1C4853"/>
                </a:solidFill>
              </a:rPr>
              <a:t/>
            </a:r>
            <a:br>
              <a:rPr lang="fr-FR" b="1" dirty="0" smtClean="0">
                <a:solidFill>
                  <a:srgbClr val="1C4853"/>
                </a:solidFill>
              </a:rPr>
            </a:br>
            <a:endParaRPr lang="fr-FR" sz="2400" b="1" i="1" dirty="0" smtClean="0">
              <a:solidFill>
                <a:srgbClr val="1C4853"/>
              </a:solidFill>
            </a:endParaRPr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>
          <a:xfrm>
            <a:off x="4608637" y="5013176"/>
            <a:ext cx="4283968" cy="1012168"/>
          </a:xfrm>
        </p:spPr>
        <p:txBody>
          <a:bodyPr>
            <a:normAutofit/>
          </a:bodyPr>
          <a:lstStyle/>
          <a:p>
            <a:pPr algn="r" eaLnBrk="1" hangingPunct="1">
              <a:lnSpc>
                <a:spcPct val="80000"/>
              </a:lnSpc>
            </a:pPr>
            <a:r>
              <a:rPr lang="it-IT" sz="2400" dirty="0" smtClean="0">
                <a:solidFill>
                  <a:schemeClr val="tx1"/>
                </a:solidFill>
              </a:rPr>
              <a:t>		Ghislain Dubois</a:t>
            </a:r>
          </a:p>
          <a:p>
            <a:pPr lvl="0" algn="r">
              <a:lnSpc>
                <a:spcPct val="80000"/>
              </a:lnSpc>
              <a:buClr>
                <a:srgbClr val="3891A7"/>
              </a:buClr>
              <a:defRPr/>
            </a:pPr>
            <a:r>
              <a:rPr lang="it-IT" sz="1600" dirty="0" smtClean="0">
                <a:solidFill>
                  <a:srgbClr val="2A6D7D"/>
                </a:solidFill>
              </a:rPr>
              <a:t>Roma, 9 July 2013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2771775" y="6208713"/>
            <a:ext cx="33829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400" b="1" u="sng">
                <a:solidFill>
                  <a:srgbClr val="C00000"/>
                </a:solidFill>
              </a:rPr>
              <a:t>http://www.climrun.eu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3"/>
          <p:cNvSpPr>
            <a:spLocks noGrp="1"/>
          </p:cNvSpPr>
          <p:nvPr>
            <p:ph type="title"/>
          </p:nvPr>
        </p:nvSpPr>
        <p:spPr>
          <a:xfrm>
            <a:off x="714375" y="1988840"/>
            <a:ext cx="7985125" cy="367240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defRPr/>
            </a:pP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- 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- TCI, a common concern of tourism case studies</a:t>
            </a:r>
            <a:br>
              <a:rPr lang="it-IT" dirty="0" smtClean="0"/>
            </a:br>
            <a:r>
              <a:rPr lang="it-IT" dirty="0" smtClean="0"/>
              <a:t>- On going activities</a:t>
            </a:r>
            <a:br>
              <a:rPr lang="it-IT" dirty="0" smtClean="0"/>
            </a:br>
            <a:r>
              <a:rPr lang="it-IT" dirty="0" smtClean="0"/>
              <a:t> -Reporting and dissemination activities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TCI, a </a:t>
            </a:r>
            <a:r>
              <a:rPr lang="fr-FR" dirty="0" err="1" smtClean="0"/>
              <a:t>common</a:t>
            </a:r>
            <a:r>
              <a:rPr lang="fr-FR" dirty="0" smtClean="0"/>
              <a:t> </a:t>
            </a:r>
            <a:r>
              <a:rPr lang="fr-FR" dirty="0" err="1" smtClean="0"/>
              <a:t>concern</a:t>
            </a:r>
            <a:r>
              <a:rPr lang="fr-FR" dirty="0" smtClean="0"/>
              <a:t> for WP5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79512" y="692696"/>
            <a:ext cx="8136948" cy="3627533"/>
          </a:xfrm>
        </p:spPr>
        <p:txBody>
          <a:bodyPr/>
          <a:lstStyle/>
          <a:p>
            <a:endParaRPr lang="fr-FR" sz="2400" dirty="0" smtClean="0"/>
          </a:p>
          <a:p>
            <a:r>
              <a:rPr lang="fr-FR" sz="2400" dirty="0" smtClean="0"/>
              <a:t>The </a:t>
            </a:r>
            <a:r>
              <a:rPr lang="fr-FR" sz="2400" dirty="0" err="1" smtClean="0"/>
              <a:t>only</a:t>
            </a:r>
            <a:r>
              <a:rPr lang="fr-FR" sz="2400" dirty="0" smtClean="0"/>
              <a:t> </a:t>
            </a:r>
            <a:r>
              <a:rPr lang="fr-FR" sz="2400" dirty="0" err="1" smtClean="0"/>
              <a:t>specific</a:t>
            </a:r>
            <a:r>
              <a:rPr lang="fr-FR" sz="2400" dirty="0" smtClean="0"/>
              <a:t> </a:t>
            </a:r>
            <a:r>
              <a:rPr lang="fr-FR" sz="2400" dirty="0" err="1" smtClean="0"/>
              <a:t>tourism</a:t>
            </a:r>
            <a:r>
              <a:rPr lang="fr-FR" sz="2400" dirty="0" smtClean="0"/>
              <a:t> </a:t>
            </a:r>
            <a:r>
              <a:rPr lang="fr-FR" sz="2400" dirty="0" err="1" smtClean="0"/>
              <a:t>climate</a:t>
            </a:r>
            <a:r>
              <a:rPr lang="fr-FR" sz="2400" dirty="0" smtClean="0"/>
              <a:t> </a:t>
            </a:r>
            <a:r>
              <a:rPr lang="fr-FR" sz="2400" dirty="0" err="1" smtClean="0"/>
              <a:t>product</a:t>
            </a:r>
            <a:endParaRPr lang="fr-FR" sz="2400" dirty="0" smtClean="0"/>
          </a:p>
          <a:p>
            <a:r>
              <a:rPr lang="fr-FR" sz="2400" dirty="0" err="1" smtClean="0"/>
              <a:t>Reference</a:t>
            </a:r>
            <a:r>
              <a:rPr lang="fr-FR" sz="2400" dirty="0" smtClean="0"/>
              <a:t> </a:t>
            </a:r>
            <a:r>
              <a:rPr lang="fr-FR" sz="2400" dirty="0" err="1" smtClean="0"/>
              <a:t>definition</a:t>
            </a:r>
            <a:r>
              <a:rPr lang="fr-FR" sz="2400" dirty="0" smtClean="0"/>
              <a:t> by </a:t>
            </a:r>
            <a:r>
              <a:rPr lang="en-US" sz="2400" dirty="0" err="1" smtClean="0"/>
              <a:t>Mieczkowski</a:t>
            </a:r>
            <a:r>
              <a:rPr lang="en-US" sz="2400" dirty="0" smtClean="0"/>
              <a:t> (1985)</a:t>
            </a:r>
          </a:p>
          <a:p>
            <a:pPr algn="ctr">
              <a:buNone/>
            </a:pPr>
            <a:r>
              <a:rPr lang="pt-PT" sz="2400" dirty="0" smtClean="0"/>
              <a:t>TCI = 2 x [(4 x CID) + CIA + (2 x P) + (2 x S) + W]</a:t>
            </a:r>
            <a:endParaRPr lang="fr-FR" sz="2400" dirty="0" smtClean="0"/>
          </a:p>
          <a:p>
            <a:pPr>
              <a:buNone/>
            </a:pPr>
            <a:r>
              <a:rPr lang="en-US" sz="1600" dirty="0" smtClean="0"/>
              <a:t>Where </a:t>
            </a:r>
            <a:r>
              <a:rPr lang="en-US" sz="1600" i="1" dirty="0" smtClean="0"/>
              <a:t>CID: index of thermal comfort during the day (° C). CIA: daily thermal comfort index (° C). P: Total monthly rainfall (mm). S: sunshine (h / day). W: wind speed (km / h).</a:t>
            </a:r>
            <a:endParaRPr lang="fr-FR" sz="1600" dirty="0" smtClean="0"/>
          </a:p>
          <a:p>
            <a:r>
              <a:rPr lang="fr-FR" sz="2400" dirty="0" err="1" smtClean="0"/>
              <a:t>Many</a:t>
            </a:r>
            <a:r>
              <a:rPr lang="fr-FR" sz="2400" dirty="0" smtClean="0"/>
              <a:t> </a:t>
            </a:r>
            <a:r>
              <a:rPr lang="fr-FR" sz="2400" dirty="0" err="1" smtClean="0"/>
              <a:t>other</a:t>
            </a:r>
            <a:r>
              <a:rPr lang="fr-FR" sz="2400" dirty="0" smtClean="0"/>
              <a:t> </a:t>
            </a:r>
            <a:r>
              <a:rPr lang="fr-FR" sz="2400" dirty="0" err="1" smtClean="0"/>
              <a:t>definitions</a:t>
            </a:r>
            <a:r>
              <a:rPr lang="fr-FR" sz="2400" dirty="0" smtClean="0"/>
              <a:t> and formula ! (</a:t>
            </a:r>
            <a:r>
              <a:rPr lang="fr-FR" sz="2400" dirty="0" err="1" smtClean="0"/>
              <a:t>beach</a:t>
            </a:r>
            <a:r>
              <a:rPr lang="fr-FR" sz="2400" dirty="0" smtClean="0"/>
              <a:t> TCI, </a:t>
            </a:r>
            <a:r>
              <a:rPr lang="fr-FR" sz="2400" dirty="0" err="1" smtClean="0"/>
              <a:t>urban</a:t>
            </a:r>
            <a:r>
              <a:rPr lang="fr-FR" sz="2400" dirty="0" smtClean="0"/>
              <a:t> HCI…)</a:t>
            </a:r>
          </a:p>
          <a:p>
            <a:r>
              <a:rPr lang="fr-FR" sz="2400" dirty="0" err="1" smtClean="0"/>
              <a:t>Highlighted</a:t>
            </a:r>
            <a:r>
              <a:rPr lang="fr-FR" sz="2400" dirty="0" smtClean="0"/>
              <a:t> by WP5 workshops and interviews as a </a:t>
            </a:r>
            <a:r>
              <a:rPr lang="fr-FR" sz="2400" dirty="0" err="1" smtClean="0"/>
              <a:t>common</a:t>
            </a:r>
            <a:r>
              <a:rPr lang="fr-FR" sz="2400" dirty="0" smtClean="0"/>
              <a:t>,  </a:t>
            </a:r>
            <a:r>
              <a:rPr lang="fr-FR" sz="2400" dirty="0" err="1" smtClean="0"/>
              <a:t>topic</a:t>
            </a:r>
            <a:r>
              <a:rPr lang="fr-FR" sz="2400" dirty="0" smtClean="0"/>
              <a:t> of </a:t>
            </a:r>
            <a:r>
              <a:rPr lang="fr-FR" sz="2400" dirty="0" err="1" smtClean="0"/>
              <a:t>interest</a:t>
            </a:r>
            <a:r>
              <a:rPr lang="fr-FR" sz="2400" dirty="0" smtClean="0"/>
              <a:t>, </a:t>
            </a:r>
            <a:r>
              <a:rPr lang="fr-FR" sz="2400" u="sng" dirty="0" err="1" smtClean="0"/>
              <a:t>dedicated</a:t>
            </a:r>
            <a:r>
              <a:rPr lang="fr-FR" sz="2400" u="sng" dirty="0" smtClean="0"/>
              <a:t> workshop in Marseille, </a:t>
            </a:r>
            <a:r>
              <a:rPr lang="fr-FR" sz="2400" u="sng" dirty="0" err="1" smtClean="0"/>
              <a:t>September</a:t>
            </a:r>
            <a:r>
              <a:rPr lang="fr-FR" sz="2400" u="sng" dirty="0" smtClean="0"/>
              <a:t> 2012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512" y="764704"/>
            <a:ext cx="7385850" cy="504056"/>
          </a:xfrm>
        </p:spPr>
        <p:txBody>
          <a:bodyPr/>
          <a:lstStyle/>
          <a:p>
            <a:r>
              <a:rPr lang="fr-FR" dirty="0" err="1" smtClean="0"/>
              <a:t>Tunisia</a:t>
            </a:r>
            <a:r>
              <a:rPr lang="fr-FR" dirty="0" smtClean="0"/>
              <a:t> : </a:t>
            </a:r>
            <a:r>
              <a:rPr lang="fr-FR" dirty="0" err="1" smtClean="0"/>
              <a:t>survey</a:t>
            </a:r>
            <a:r>
              <a:rPr lang="fr-FR" dirty="0" smtClean="0"/>
              <a:t> (new formula) + </a:t>
            </a:r>
            <a:r>
              <a:rPr lang="fr-FR" dirty="0" err="1" smtClean="0"/>
              <a:t>calculation</a:t>
            </a:r>
            <a:r>
              <a:rPr lang="fr-FR" dirty="0" smtClean="0"/>
              <a:t> (station data)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134471"/>
            <a:ext cx="6809830" cy="702241"/>
          </a:xfrm>
        </p:spPr>
        <p:txBody>
          <a:bodyPr/>
          <a:lstStyle/>
          <a:p>
            <a:r>
              <a:rPr lang="fr-FR" dirty="0" err="1" smtClean="0"/>
              <a:t>Ongoing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1268760"/>
            <a:ext cx="6132046" cy="493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6876256" y="2500933"/>
            <a:ext cx="194421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Figure 1 : Monthly frequency comfortable and very comfortable days for Saharan and beach tourism (For the beach, the colors represent the origin of tourists by groups of emitters)</a:t>
            </a:r>
            <a:endParaRPr lang="fr-FR" sz="1600" dirty="0" smtClean="0"/>
          </a:p>
          <a:p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" y="692696"/>
            <a:ext cx="7133358" cy="822286"/>
          </a:xfrm>
        </p:spPr>
        <p:txBody>
          <a:bodyPr/>
          <a:lstStyle/>
          <a:p>
            <a:r>
              <a:rPr lang="fr-FR" dirty="0" smtClean="0"/>
              <a:t>The Med: </a:t>
            </a:r>
            <a:r>
              <a:rPr lang="fr-FR" dirty="0" err="1" smtClean="0"/>
              <a:t>using</a:t>
            </a:r>
            <a:r>
              <a:rPr lang="fr-FR" dirty="0" smtClean="0"/>
              <a:t> ENSEMBLES </a:t>
            </a:r>
            <a:r>
              <a:rPr lang="fr-FR" dirty="0" err="1" smtClean="0"/>
              <a:t>database</a:t>
            </a:r>
            <a:r>
              <a:rPr lang="fr-FR" dirty="0" smtClean="0"/>
              <a:t> to </a:t>
            </a:r>
            <a:r>
              <a:rPr lang="fr-FR" dirty="0" err="1" smtClean="0"/>
              <a:t>assess</a:t>
            </a:r>
            <a:r>
              <a:rPr lang="fr-FR" dirty="0" smtClean="0"/>
              <a:t> future </a:t>
            </a:r>
            <a:r>
              <a:rPr lang="fr-FR" dirty="0" err="1" smtClean="0"/>
              <a:t>uncertainty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-9545"/>
            <a:ext cx="6809830" cy="702241"/>
          </a:xfrm>
        </p:spPr>
        <p:txBody>
          <a:bodyPr/>
          <a:lstStyle/>
          <a:p>
            <a:r>
              <a:rPr lang="fr-FR" dirty="0" err="1" smtClean="0"/>
              <a:t>Ongoing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133358" y="2924944"/>
            <a:ext cx="1944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Figure 2 : TCI </a:t>
            </a:r>
            <a:r>
              <a:rPr lang="fr-FR" sz="1600" dirty="0" err="1" smtClean="0"/>
              <a:t>anomaly</a:t>
            </a:r>
            <a:r>
              <a:rPr lang="fr-FR" sz="1600" dirty="0" smtClean="0"/>
              <a:t>, 2070 versus 1980</a:t>
            </a:r>
          </a:p>
          <a:p>
            <a:endParaRPr lang="fr-FR" sz="1600" dirty="0"/>
          </a:p>
        </p:txBody>
      </p:sp>
      <p:pic>
        <p:nvPicPr>
          <p:cNvPr id="64514" name="Picture 2" descr="itc_knmi_2070_JJA_a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90266"/>
            <a:ext cx="3995936" cy="39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3" descr="itc_C4I_2070_JJA_an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44926" y="1690266"/>
            <a:ext cx="3995935" cy="39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755576" y="151498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KNMI Model</a:t>
            </a:r>
          </a:p>
          <a:p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851920" y="151498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C4I</a:t>
            </a:r>
          </a:p>
          <a:p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764704"/>
            <a:ext cx="7875275" cy="504056"/>
          </a:xfrm>
        </p:spPr>
        <p:txBody>
          <a:bodyPr/>
          <a:lstStyle/>
          <a:p>
            <a:r>
              <a:rPr lang="fr-FR" dirty="0" smtClean="0"/>
              <a:t>Savoie : </a:t>
            </a:r>
            <a:r>
              <a:rPr lang="fr-FR" dirty="0" err="1" smtClean="0"/>
              <a:t>downscaling</a:t>
            </a:r>
            <a:r>
              <a:rPr lang="fr-FR" dirty="0" smtClean="0"/>
              <a:t> TCI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134471"/>
            <a:ext cx="6809830" cy="702241"/>
          </a:xfrm>
        </p:spPr>
        <p:txBody>
          <a:bodyPr/>
          <a:lstStyle/>
          <a:p>
            <a:r>
              <a:rPr lang="fr-FR" dirty="0" err="1" smtClean="0"/>
              <a:t>Ongoing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179512" y="692696"/>
            <a:ext cx="8136948" cy="3627533"/>
          </a:xfrm>
        </p:spPr>
        <p:txBody>
          <a:bodyPr/>
          <a:lstStyle/>
          <a:p>
            <a:endParaRPr lang="fr-FR" sz="2400" dirty="0" smtClean="0"/>
          </a:p>
          <a:p>
            <a:r>
              <a:rPr lang="fr-FR" sz="2400" dirty="0" smtClean="0"/>
              <a:t>Part of D3.5 « </a:t>
            </a:r>
            <a:r>
              <a:rPr lang="fr-FR" sz="2400" dirty="0" err="1" smtClean="0"/>
              <a:t>Downscaling</a:t>
            </a:r>
            <a:r>
              <a:rPr lang="fr-FR" sz="2400" dirty="0" smtClean="0"/>
              <a:t> non </a:t>
            </a:r>
            <a:r>
              <a:rPr lang="fr-FR" sz="2400" dirty="0" err="1" smtClean="0"/>
              <a:t>typical</a:t>
            </a:r>
            <a:r>
              <a:rPr lang="fr-FR" sz="2400" dirty="0" smtClean="0"/>
              <a:t> </a:t>
            </a:r>
            <a:r>
              <a:rPr lang="fr-FR" sz="2400" dirty="0" err="1" smtClean="0"/>
              <a:t>climate</a:t>
            </a:r>
            <a:r>
              <a:rPr lang="fr-FR" sz="2400" dirty="0" smtClean="0"/>
              <a:t> </a:t>
            </a:r>
            <a:r>
              <a:rPr lang="fr-FR" sz="2400" dirty="0" err="1" smtClean="0"/>
              <a:t>parameters</a:t>
            </a:r>
            <a:r>
              <a:rPr lang="fr-FR" sz="2400" dirty="0" smtClean="0"/>
              <a:t> »</a:t>
            </a:r>
          </a:p>
          <a:p>
            <a:r>
              <a:rPr lang="fr-FR" sz="2400" dirty="0" err="1" smtClean="0"/>
              <a:t>Interest</a:t>
            </a:r>
            <a:r>
              <a:rPr lang="fr-FR" sz="2400" dirty="0" smtClean="0"/>
              <a:t> for a </a:t>
            </a:r>
            <a:r>
              <a:rPr lang="fr-FR" sz="2400" dirty="0" err="1" smtClean="0"/>
              <a:t>better</a:t>
            </a:r>
            <a:r>
              <a:rPr lang="fr-FR" sz="2400" dirty="0" smtClean="0"/>
              <a:t> </a:t>
            </a:r>
            <a:r>
              <a:rPr lang="fr-FR" sz="2400" dirty="0" err="1" smtClean="0"/>
              <a:t>presentation</a:t>
            </a:r>
            <a:r>
              <a:rPr lang="fr-FR" sz="2400" dirty="0" smtClean="0"/>
              <a:t> of </a:t>
            </a:r>
            <a:r>
              <a:rPr lang="fr-FR" sz="2400" dirty="0" err="1" smtClean="0"/>
              <a:t>geographical</a:t>
            </a:r>
            <a:r>
              <a:rPr lang="fr-FR" sz="2400" dirty="0" smtClean="0"/>
              <a:t> </a:t>
            </a:r>
            <a:r>
              <a:rPr lang="fr-FR" sz="2400" dirty="0" err="1" smtClean="0"/>
              <a:t>differences</a:t>
            </a:r>
            <a:r>
              <a:rPr lang="fr-FR" sz="2400" dirty="0" smtClean="0"/>
              <a:t> (altitude, ?)</a:t>
            </a:r>
          </a:p>
          <a:p>
            <a:r>
              <a:rPr lang="fr-FR" sz="2400" dirty="0" smtClean="0"/>
              <a:t>Computation of TCI </a:t>
            </a:r>
            <a:r>
              <a:rPr lang="fr-FR" sz="2400" dirty="0" err="1" smtClean="0"/>
              <a:t>using</a:t>
            </a:r>
            <a:r>
              <a:rPr lang="fr-FR" sz="2400" dirty="0" smtClean="0"/>
              <a:t> SAFRAN. </a:t>
            </a:r>
            <a:r>
              <a:rPr lang="fr-FR" sz="2400" dirty="0" err="1" smtClean="0"/>
              <a:t>Several</a:t>
            </a:r>
            <a:r>
              <a:rPr lang="fr-FR" sz="2400" dirty="0" smtClean="0"/>
              <a:t> </a:t>
            </a:r>
            <a:r>
              <a:rPr lang="fr-FR" sz="2400" dirty="0" err="1" smtClean="0"/>
              <a:t>methods</a:t>
            </a:r>
            <a:endParaRPr lang="fr-FR" sz="2400" dirty="0" smtClean="0"/>
          </a:p>
          <a:p>
            <a:pPr lvl="2"/>
            <a:r>
              <a:rPr lang="fr-FR" dirty="0" err="1" smtClean="0"/>
              <a:t>Monthly</a:t>
            </a:r>
            <a:r>
              <a:rPr lang="fr-FR" dirty="0" smtClean="0"/>
              <a:t> data (</a:t>
            </a:r>
            <a:r>
              <a:rPr lang="fr-FR" dirty="0" err="1" smtClean="0"/>
              <a:t>reference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r>
              <a:rPr lang="fr-FR" dirty="0" smtClean="0"/>
              <a:t> ?)</a:t>
            </a:r>
          </a:p>
          <a:p>
            <a:pPr lvl="2"/>
            <a:r>
              <a:rPr lang="fr-FR" dirty="0" smtClean="0"/>
              <a:t>Daily data </a:t>
            </a:r>
            <a:r>
              <a:rPr lang="fr-FR" dirty="0" err="1" smtClean="0"/>
              <a:t>averaged</a:t>
            </a:r>
            <a:r>
              <a:rPr lang="fr-FR" dirty="0" smtClean="0"/>
              <a:t> per </a:t>
            </a:r>
            <a:r>
              <a:rPr lang="fr-FR" dirty="0" err="1" smtClean="0"/>
              <a:t>month</a:t>
            </a:r>
            <a:r>
              <a:rPr lang="fr-FR" dirty="0" smtClean="0"/>
              <a:t> (</a:t>
            </a:r>
            <a:r>
              <a:rPr lang="fr-FR" dirty="0" err="1" smtClean="0"/>
              <a:t>reference</a:t>
            </a:r>
            <a:r>
              <a:rPr lang="fr-FR" dirty="0" smtClean="0"/>
              <a:t> </a:t>
            </a:r>
            <a:r>
              <a:rPr lang="fr-FR" dirty="0" err="1" smtClean="0"/>
              <a:t>year</a:t>
            </a:r>
            <a:r>
              <a:rPr lang="fr-FR" dirty="0" smtClean="0"/>
              <a:t> ?)</a:t>
            </a:r>
          </a:p>
          <a:p>
            <a:pPr lvl="2"/>
            <a:r>
              <a:rPr lang="fr-FR" dirty="0" err="1" smtClean="0"/>
              <a:t>Monthly</a:t>
            </a:r>
            <a:r>
              <a:rPr lang="fr-FR" dirty="0" smtClean="0"/>
              <a:t> data, </a:t>
            </a:r>
            <a:r>
              <a:rPr lang="fr-FR" dirty="0" err="1" smtClean="0"/>
              <a:t>average</a:t>
            </a:r>
            <a:r>
              <a:rPr lang="fr-FR" dirty="0" smtClean="0"/>
              <a:t> of 1980-2009 </a:t>
            </a:r>
            <a:r>
              <a:rPr lang="fr-FR" dirty="0" err="1" smtClean="0"/>
              <a:t>period</a:t>
            </a:r>
            <a:endParaRPr lang="fr-FR" dirty="0" smtClean="0"/>
          </a:p>
          <a:p>
            <a:r>
              <a:rPr lang="fr-FR" sz="2400" dirty="0" err="1" smtClean="0"/>
              <a:t>Downscaling</a:t>
            </a:r>
            <a:r>
              <a:rPr lang="fr-FR" sz="2400" dirty="0" smtClean="0"/>
              <a:t> </a:t>
            </a:r>
            <a:r>
              <a:rPr lang="fr-FR" sz="2400" dirty="0" err="1" smtClean="0"/>
              <a:t>using</a:t>
            </a:r>
            <a:r>
              <a:rPr lang="fr-FR" sz="2400" dirty="0" smtClean="0"/>
              <a:t> station data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" y="692696"/>
            <a:ext cx="7133358" cy="822286"/>
          </a:xfrm>
        </p:spPr>
        <p:txBody>
          <a:bodyPr/>
          <a:lstStyle/>
          <a:p>
            <a:r>
              <a:rPr lang="fr-FR" dirty="0" smtClean="0"/>
              <a:t>TCI, </a:t>
            </a:r>
            <a:r>
              <a:rPr lang="fr-FR" dirty="0" err="1" smtClean="0"/>
              <a:t>comparing</a:t>
            </a:r>
            <a:r>
              <a:rPr lang="fr-FR" dirty="0" smtClean="0"/>
              <a:t> computation </a:t>
            </a:r>
            <a:r>
              <a:rPr lang="fr-FR" dirty="0" err="1" smtClean="0"/>
              <a:t>methods</a:t>
            </a:r>
            <a:r>
              <a:rPr lang="fr-FR" dirty="0" smtClean="0"/>
              <a:t> (SAFRAN)</a:t>
            </a:r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-9545"/>
            <a:ext cx="6809830" cy="702241"/>
          </a:xfrm>
        </p:spPr>
        <p:txBody>
          <a:bodyPr/>
          <a:lstStyle/>
          <a:p>
            <a:r>
              <a:rPr lang="fr-FR" dirty="0" err="1" smtClean="0"/>
              <a:t>Ongoing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0379" y="1514982"/>
            <a:ext cx="5804703" cy="5001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6256" y="2616424"/>
            <a:ext cx="187642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0" y="764704"/>
            <a:ext cx="7875275" cy="504056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23528" y="134471"/>
            <a:ext cx="6809830" cy="702241"/>
          </a:xfrm>
        </p:spPr>
        <p:txBody>
          <a:bodyPr/>
          <a:lstStyle/>
          <a:p>
            <a:r>
              <a:rPr lang="fr-FR" dirty="0" err="1" smtClean="0"/>
              <a:t>Reporting</a:t>
            </a:r>
            <a:r>
              <a:rPr lang="fr-FR" dirty="0" smtClean="0"/>
              <a:t> and </a:t>
            </a:r>
            <a:r>
              <a:rPr lang="fr-FR" dirty="0" err="1" smtClean="0"/>
              <a:t>dissemination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-82117" y="1052736"/>
            <a:ext cx="81369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2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2"/>
          <p:cNvSpPr>
            <a:spLocks noGrp="1"/>
          </p:cNvSpPr>
          <p:nvPr>
            <p:ph idx="1"/>
          </p:nvPr>
        </p:nvSpPr>
        <p:spPr>
          <a:xfrm>
            <a:off x="179512" y="692696"/>
            <a:ext cx="8136948" cy="3627533"/>
          </a:xfrm>
        </p:spPr>
        <p:txBody>
          <a:bodyPr/>
          <a:lstStyle/>
          <a:p>
            <a:endParaRPr lang="fr-FR" sz="2400" dirty="0" smtClean="0"/>
          </a:p>
          <a:p>
            <a:r>
              <a:rPr lang="fr-FR" sz="2400" dirty="0" smtClean="0"/>
              <a:t>Will </a:t>
            </a:r>
            <a:r>
              <a:rPr lang="fr-FR" sz="2400" dirty="0" err="1" smtClean="0"/>
              <a:t>be</a:t>
            </a:r>
            <a:r>
              <a:rPr lang="fr-FR" sz="2400" dirty="0" smtClean="0"/>
              <a:t> part of D5.3 (WP5 report)</a:t>
            </a:r>
          </a:p>
          <a:p>
            <a:r>
              <a:rPr lang="fr-FR" sz="2400" dirty="0" smtClean="0"/>
              <a:t>A </a:t>
            </a:r>
            <a:r>
              <a:rPr lang="fr-FR" sz="2400" dirty="0" err="1" smtClean="0"/>
              <a:t>common</a:t>
            </a:r>
            <a:r>
              <a:rPr lang="fr-FR" sz="2400" dirty="0" smtClean="0"/>
              <a:t> </a:t>
            </a:r>
            <a:r>
              <a:rPr lang="fr-FR" sz="2400" dirty="0" err="1" smtClean="0"/>
              <a:t>paper</a:t>
            </a:r>
            <a:r>
              <a:rPr lang="fr-FR" sz="2400" dirty="0" smtClean="0"/>
              <a:t> in </a:t>
            </a:r>
            <a:r>
              <a:rPr lang="fr-FR" sz="2400" dirty="0" err="1" smtClean="0"/>
              <a:t>preparation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clim-run_PP97-2003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template_clim-run_PP97-2003</Template>
  <TotalTime>1910</TotalTime>
  <Words>289</Words>
  <Application>Microsoft Office PowerPoint</Application>
  <PresentationFormat>Affichage à l'écran (4:3)</PresentationFormat>
  <Paragraphs>92</Paragraphs>
  <Slides>8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template_clim-run_PP97-2003</vt:lpstr>
      <vt:lpstr>Tourism Comfort Indexes: from observations to RCMs </vt:lpstr>
      <vt:lpstr>     -        - TCI, a common concern of tourism case studies - On going activities  -Reporting and dissemination activities  </vt:lpstr>
      <vt:lpstr>TCI, a common concern for WP5</vt:lpstr>
      <vt:lpstr>Ongoing activities</vt:lpstr>
      <vt:lpstr>Ongoing activities</vt:lpstr>
      <vt:lpstr>Ongoing activities</vt:lpstr>
      <vt:lpstr>Ongoing activities</vt:lpstr>
      <vt:lpstr>Reporting and dissemination</vt:lpstr>
    </vt:vector>
  </TitlesOfParts>
  <Company>IGA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de l’étude de cas tourisme en Savoie  Retour sur la démarche et premiers éléments tirés</dc:title>
  <dc:creator>Brice</dc:creator>
  <cp:lastModifiedBy>denecourt</cp:lastModifiedBy>
  <cp:revision>461</cp:revision>
  <dcterms:created xsi:type="dcterms:W3CDTF">2011-09-11T06:10:49Z</dcterms:created>
  <dcterms:modified xsi:type="dcterms:W3CDTF">2013-07-09T07:35:09Z</dcterms:modified>
</cp:coreProperties>
</file>